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3"/>
  </p:sldMasterIdLst>
  <p:notesMasterIdLst>
    <p:notesMasterId r:id="rId21"/>
  </p:notesMasterIdLst>
  <p:sldIdLst>
    <p:sldId id="256" r:id="rId4"/>
    <p:sldId id="272" r:id="rId5"/>
    <p:sldId id="257" r:id="rId6"/>
    <p:sldId id="265" r:id="rId7"/>
    <p:sldId id="261" r:id="rId8"/>
    <p:sldId id="266" r:id="rId9"/>
    <p:sldId id="267" r:id="rId10"/>
    <p:sldId id="268" r:id="rId11"/>
    <p:sldId id="270" r:id="rId12"/>
    <p:sldId id="271" r:id="rId13"/>
    <p:sldId id="274" r:id="rId14"/>
    <p:sldId id="269" r:id="rId15"/>
    <p:sldId id="273" r:id="rId16"/>
    <p:sldId id="260" r:id="rId17"/>
    <p:sldId id="263" r:id="rId18"/>
    <p:sldId id="259" r:id="rId19"/>
    <p:sldId id="264" r:id="rId20"/>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EEBDBD3-59B0-2847-A790-47C8DEF004A5}" v="93" dt="2023-10-14T18:51:04.304"/>
  </p1510:revLst>
</p1510:revInfo>
</file>

<file path=ppt/tableStyles.xml><?xml version="1.0" encoding="utf-8"?>
<a:tblStyleLst xmlns:a="http://schemas.openxmlformats.org/drawingml/2006/main" def="{5C22544A-7EE6-4342-B048-85BDC9FD1C3A}">
  <a:tblStyle styleId="{9DCAF9ED-07DC-4A11-8D7F-57B35C25682E}" styleName="Mittlere Formatvorlage 1 - Akz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Mittlere Formatvorlage 1 - Akz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10A1B5D5-9B99-4C35-A422-299274C87663}" styleName="Mittlere Formatvorlage 1 - Akz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259"/>
    <p:restoredTop sz="76970" autoAdjust="0"/>
  </p:normalViewPr>
  <p:slideViewPr>
    <p:cSldViewPr snapToGrid="0">
      <p:cViewPr varScale="1">
        <p:scale>
          <a:sx n="136" d="100"/>
          <a:sy n="136" d="100"/>
        </p:scale>
        <p:origin x="1632" y="1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microsoft.com/office/2015/10/relationships/revisionInfo" Target="revisionInfo.xml"/><Relationship Id="rId3" Type="http://schemas.openxmlformats.org/officeDocument/2006/relationships/slideMaster" Target="slideMasters/slideMaster1.xml"/><Relationship Id="rId21" Type="http://schemas.openxmlformats.org/officeDocument/2006/relationships/notesMaster" Target="notesMasters/notesMaster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3.xml"/><Relationship Id="rId20" Type="http://schemas.openxmlformats.org/officeDocument/2006/relationships/slide" Target="slides/slide17.xml"/><Relationship Id="rId1" Type="http://schemas.openxmlformats.org/officeDocument/2006/relationships/customXml" Target="../customXml/item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viewProps" Target="viewProps.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439D0F4-EDE1-471B-AE99-A33337FEA384}" type="datetimeFigureOut">
              <a:rPr lang="en-GB" smtClean="0"/>
              <a:t>18/10/2023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BCDA6ED-9BF4-404C-80D4-64F5DCB1857D}" type="slidenum">
              <a:rPr lang="en-GB" smtClean="0"/>
              <a:t>‹#›</a:t>
            </a:fld>
            <a:endParaRPr lang="en-GB"/>
          </a:p>
        </p:txBody>
      </p:sp>
    </p:spTree>
    <p:extLst>
      <p:ext uri="{BB962C8B-B14F-4D97-AF65-F5344CB8AC3E}">
        <p14:creationId xmlns:p14="http://schemas.microsoft.com/office/powerpoint/2010/main" val="16838895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thelancet.com/journals/landig/article/PIIS2589-7500(21)00208-9/fulltext"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hlinkClick r:id="rId3"/>
              </a:rPr>
              <a:t>The false hope of current approaches to explainable artificial intelligence in health care - The Lancet Digital Health</a:t>
            </a:r>
            <a:endParaRPr lang="en-GB" dirty="0"/>
          </a:p>
          <a:p>
            <a:endParaRPr lang="en-GB" dirty="0"/>
          </a:p>
          <a:p>
            <a:r>
              <a:rPr lang="en-GB" dirty="0"/>
              <a:t>“</a:t>
            </a:r>
            <a:r>
              <a:rPr lang="en-GB" b="0" i="0" dirty="0">
                <a:solidFill>
                  <a:srgbClr val="505050"/>
                </a:solidFill>
                <a:effectLst/>
                <a:latin typeface="Source Sans Pro" panose="020B0503030403020204" pitchFamily="34" charset="0"/>
              </a:rPr>
              <a:t> Even the hottest parts of the map contain both useful and non-useful information (from the perspective of a human expert), and simply localising the region does not reveal exactly what it was in that area that the model considered useful. The clinician cannot know if the model appropriately established that the presence of an airspace opacity was important in the decision, if the shapes of the heart border or left pulmonary artery were the deciding factor, or if the model had relied on an inhuman feature, such as a particular pixel value or texture that might have more to do with the image acquisition process than the underlying disease.”</a:t>
            </a:r>
            <a:endParaRPr lang="en-GB" dirty="0"/>
          </a:p>
          <a:p>
            <a:endParaRPr lang="en-GB" dirty="0"/>
          </a:p>
          <a:p>
            <a:r>
              <a:rPr lang="en-GB" dirty="0"/>
              <a:t>“</a:t>
            </a:r>
            <a:r>
              <a:rPr lang="en-GB" b="0" i="0" dirty="0">
                <a:solidFill>
                  <a:srgbClr val="505050"/>
                </a:solidFill>
                <a:effectLst/>
                <a:latin typeface="Source Sans Pro" panose="020B0503030403020204" pitchFamily="34" charset="0"/>
              </a:rPr>
              <a:t>However, despite its intuitive appeal, </a:t>
            </a:r>
            <a:r>
              <a:rPr lang="en-GB" b="0" i="0" dirty="0" err="1">
                <a:solidFill>
                  <a:srgbClr val="505050"/>
                </a:solidFill>
                <a:effectLst/>
                <a:latin typeface="Source Sans Pro" panose="020B0503030403020204" pitchFamily="34" charset="0"/>
              </a:rPr>
              <a:t>explainability</a:t>
            </a:r>
            <a:r>
              <a:rPr lang="en-GB" b="0" i="0" dirty="0">
                <a:solidFill>
                  <a:srgbClr val="505050"/>
                </a:solidFill>
                <a:effectLst/>
                <a:latin typeface="Source Sans Pro" panose="020B0503030403020204" pitchFamily="34" charset="0"/>
              </a:rPr>
              <a:t> for patient-level decision making is unlikely to advance these goals in meaningful ways. </a:t>
            </a:r>
            <a:r>
              <a:rPr lang="en-GB" b="0" i="0" dirty="0" err="1">
                <a:solidFill>
                  <a:srgbClr val="505050"/>
                </a:solidFill>
                <a:effectLst/>
                <a:latin typeface="Source Sans Pro" panose="020B0503030403020204" pitchFamily="34" charset="0"/>
              </a:rPr>
              <a:t>Explainability</a:t>
            </a:r>
            <a:r>
              <a:rPr lang="en-GB" b="0" i="0" dirty="0">
                <a:solidFill>
                  <a:srgbClr val="505050"/>
                </a:solidFill>
                <a:effectLst/>
                <a:latin typeface="Source Sans Pro" panose="020B0503030403020204" pitchFamily="34" charset="0"/>
              </a:rPr>
              <a:t> methods cannot yet provide reassurance that an individual decision is correct, increase trust among users, nor justify the acceptance of AI recommendations in clinical practice.”</a:t>
            </a:r>
          </a:p>
          <a:p>
            <a:endParaRPr lang="en-GB" b="0" i="0" dirty="0">
              <a:solidFill>
                <a:srgbClr val="505050"/>
              </a:solidFill>
              <a:effectLst/>
              <a:latin typeface="Source Sans Pro" panose="020B0503030403020204" pitchFamily="34" charset="0"/>
            </a:endParaRPr>
          </a:p>
          <a:p>
            <a:endParaRPr lang="en-GB" dirty="0"/>
          </a:p>
        </p:txBody>
      </p:sp>
      <p:sp>
        <p:nvSpPr>
          <p:cNvPr id="4" name="Slide Number Placeholder 3"/>
          <p:cNvSpPr>
            <a:spLocks noGrp="1"/>
          </p:cNvSpPr>
          <p:nvPr>
            <p:ph type="sldNum" sz="quarter" idx="5"/>
          </p:nvPr>
        </p:nvSpPr>
        <p:spPr/>
        <p:txBody>
          <a:bodyPr/>
          <a:lstStyle/>
          <a:p>
            <a:fld id="{BBCDA6ED-9BF4-404C-80D4-64F5DCB1857D}" type="slidenum">
              <a:rPr lang="en-GB" smtClean="0"/>
              <a:t>6</a:t>
            </a:fld>
            <a:endParaRPr lang="en-GB"/>
          </a:p>
        </p:txBody>
      </p:sp>
    </p:spTree>
    <p:extLst>
      <p:ext uri="{BB962C8B-B14F-4D97-AF65-F5344CB8AC3E}">
        <p14:creationId xmlns:p14="http://schemas.microsoft.com/office/powerpoint/2010/main" val="33109503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C32C387-5CA2-B40C-B6D7-7BBD26BA13C1}"/>
              </a:ext>
            </a:extLst>
          </p:cNvPr>
          <p:cNvSpPr>
            <a:spLocks noGrp="1"/>
          </p:cNvSpPr>
          <p:nvPr>
            <p:ph type="ctrTitle"/>
          </p:nvPr>
        </p:nvSpPr>
        <p:spPr>
          <a:xfrm>
            <a:off x="1524000" y="1122363"/>
            <a:ext cx="9144000" cy="2387600"/>
          </a:xfrm>
        </p:spPr>
        <p:txBody>
          <a:bodyPr anchor="b"/>
          <a:lstStyle>
            <a:lvl1pPr algn="ctr">
              <a:defRPr sz="6000"/>
            </a:lvl1pPr>
          </a:lstStyle>
          <a:p>
            <a:r>
              <a:rPr lang="de-DE"/>
              <a:t>Mastertitelformat bearbeiten</a:t>
            </a:r>
            <a:endParaRPr lang="fr-CH"/>
          </a:p>
        </p:txBody>
      </p:sp>
      <p:sp>
        <p:nvSpPr>
          <p:cNvPr id="3" name="Untertitel 2">
            <a:extLst>
              <a:ext uri="{FF2B5EF4-FFF2-40B4-BE49-F238E27FC236}">
                <a16:creationId xmlns:a16="http://schemas.microsoft.com/office/drawing/2014/main" id="{B0E567F8-8656-8512-28BB-96656CA5FC8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fr-CH"/>
          </a:p>
        </p:txBody>
      </p:sp>
      <p:sp>
        <p:nvSpPr>
          <p:cNvPr id="4" name="Datumsplatzhalter 3">
            <a:extLst>
              <a:ext uri="{FF2B5EF4-FFF2-40B4-BE49-F238E27FC236}">
                <a16:creationId xmlns:a16="http://schemas.microsoft.com/office/drawing/2014/main" id="{9E68051D-8541-07B3-12B5-930522A27861}"/>
              </a:ext>
            </a:extLst>
          </p:cNvPr>
          <p:cNvSpPr>
            <a:spLocks noGrp="1"/>
          </p:cNvSpPr>
          <p:nvPr>
            <p:ph type="dt" sz="half" idx="10"/>
          </p:nvPr>
        </p:nvSpPr>
        <p:spPr/>
        <p:txBody>
          <a:bodyPr/>
          <a:lstStyle/>
          <a:p>
            <a:fld id="{3622657C-C6C9-4D4C-A3ED-7428A34EFF64}" type="datetimeFigureOut">
              <a:rPr lang="fr-CH" smtClean="0"/>
              <a:t>18.10.2023</a:t>
            </a:fld>
            <a:endParaRPr lang="fr-CH"/>
          </a:p>
        </p:txBody>
      </p:sp>
      <p:sp>
        <p:nvSpPr>
          <p:cNvPr id="5" name="Fußzeilenplatzhalter 4">
            <a:extLst>
              <a:ext uri="{FF2B5EF4-FFF2-40B4-BE49-F238E27FC236}">
                <a16:creationId xmlns:a16="http://schemas.microsoft.com/office/drawing/2014/main" id="{24AB89B9-911A-693D-C300-72949151916A}"/>
              </a:ext>
            </a:extLst>
          </p:cNvPr>
          <p:cNvSpPr>
            <a:spLocks noGrp="1"/>
          </p:cNvSpPr>
          <p:nvPr>
            <p:ph type="ftr" sz="quarter" idx="11"/>
          </p:nvPr>
        </p:nvSpPr>
        <p:spPr/>
        <p:txBody>
          <a:bodyPr/>
          <a:lstStyle/>
          <a:p>
            <a:endParaRPr lang="fr-CH"/>
          </a:p>
        </p:txBody>
      </p:sp>
      <p:sp>
        <p:nvSpPr>
          <p:cNvPr id="6" name="Foliennummernplatzhalter 5">
            <a:extLst>
              <a:ext uri="{FF2B5EF4-FFF2-40B4-BE49-F238E27FC236}">
                <a16:creationId xmlns:a16="http://schemas.microsoft.com/office/drawing/2014/main" id="{AAB2BA8A-1A71-7ED0-D517-94A9CC163365}"/>
              </a:ext>
            </a:extLst>
          </p:cNvPr>
          <p:cNvSpPr>
            <a:spLocks noGrp="1"/>
          </p:cNvSpPr>
          <p:nvPr>
            <p:ph type="sldNum" sz="quarter" idx="12"/>
          </p:nvPr>
        </p:nvSpPr>
        <p:spPr/>
        <p:txBody>
          <a:bodyPr/>
          <a:lstStyle/>
          <a:p>
            <a:fld id="{07374F69-B1F6-5A4A-A0B3-F325800E56C8}" type="slidenum">
              <a:rPr lang="fr-CH" smtClean="0"/>
              <a:t>‹#›</a:t>
            </a:fld>
            <a:endParaRPr lang="fr-CH"/>
          </a:p>
        </p:txBody>
      </p:sp>
    </p:spTree>
    <p:extLst>
      <p:ext uri="{BB962C8B-B14F-4D97-AF65-F5344CB8AC3E}">
        <p14:creationId xmlns:p14="http://schemas.microsoft.com/office/powerpoint/2010/main" val="17708299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4CB00CA-5E73-6135-0E31-9CADD25C6D48}"/>
              </a:ext>
            </a:extLst>
          </p:cNvPr>
          <p:cNvSpPr>
            <a:spLocks noGrp="1"/>
          </p:cNvSpPr>
          <p:nvPr>
            <p:ph type="title"/>
          </p:nvPr>
        </p:nvSpPr>
        <p:spPr/>
        <p:txBody>
          <a:bodyPr/>
          <a:lstStyle/>
          <a:p>
            <a:r>
              <a:rPr lang="de-DE"/>
              <a:t>Mastertitelformat bearbeiten</a:t>
            </a:r>
            <a:endParaRPr lang="fr-CH"/>
          </a:p>
        </p:txBody>
      </p:sp>
      <p:sp>
        <p:nvSpPr>
          <p:cNvPr id="3" name="Vertikaler Textplatzhalter 2">
            <a:extLst>
              <a:ext uri="{FF2B5EF4-FFF2-40B4-BE49-F238E27FC236}">
                <a16:creationId xmlns:a16="http://schemas.microsoft.com/office/drawing/2014/main" id="{4D477956-0837-49D8-8338-FB5CA5E0B543}"/>
              </a:ext>
            </a:extLst>
          </p:cNvPr>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fr-CH"/>
          </a:p>
        </p:txBody>
      </p:sp>
      <p:sp>
        <p:nvSpPr>
          <p:cNvPr id="4" name="Datumsplatzhalter 3">
            <a:extLst>
              <a:ext uri="{FF2B5EF4-FFF2-40B4-BE49-F238E27FC236}">
                <a16:creationId xmlns:a16="http://schemas.microsoft.com/office/drawing/2014/main" id="{FA45DFA3-2767-F4BD-A250-969ABBA96DE8}"/>
              </a:ext>
            </a:extLst>
          </p:cNvPr>
          <p:cNvSpPr>
            <a:spLocks noGrp="1"/>
          </p:cNvSpPr>
          <p:nvPr>
            <p:ph type="dt" sz="half" idx="10"/>
          </p:nvPr>
        </p:nvSpPr>
        <p:spPr/>
        <p:txBody>
          <a:bodyPr/>
          <a:lstStyle/>
          <a:p>
            <a:fld id="{3622657C-C6C9-4D4C-A3ED-7428A34EFF64}" type="datetimeFigureOut">
              <a:rPr lang="fr-CH" smtClean="0"/>
              <a:t>18.10.2023</a:t>
            </a:fld>
            <a:endParaRPr lang="fr-CH"/>
          </a:p>
        </p:txBody>
      </p:sp>
      <p:sp>
        <p:nvSpPr>
          <p:cNvPr id="5" name="Fußzeilenplatzhalter 4">
            <a:extLst>
              <a:ext uri="{FF2B5EF4-FFF2-40B4-BE49-F238E27FC236}">
                <a16:creationId xmlns:a16="http://schemas.microsoft.com/office/drawing/2014/main" id="{C726C640-6F0F-3A62-DF7B-33CCE00BEBB5}"/>
              </a:ext>
            </a:extLst>
          </p:cNvPr>
          <p:cNvSpPr>
            <a:spLocks noGrp="1"/>
          </p:cNvSpPr>
          <p:nvPr>
            <p:ph type="ftr" sz="quarter" idx="11"/>
          </p:nvPr>
        </p:nvSpPr>
        <p:spPr/>
        <p:txBody>
          <a:bodyPr/>
          <a:lstStyle/>
          <a:p>
            <a:endParaRPr lang="fr-CH"/>
          </a:p>
        </p:txBody>
      </p:sp>
      <p:sp>
        <p:nvSpPr>
          <p:cNvPr id="6" name="Foliennummernplatzhalter 5">
            <a:extLst>
              <a:ext uri="{FF2B5EF4-FFF2-40B4-BE49-F238E27FC236}">
                <a16:creationId xmlns:a16="http://schemas.microsoft.com/office/drawing/2014/main" id="{466FD65F-4F40-CA61-4C5A-2A3273D4E40A}"/>
              </a:ext>
            </a:extLst>
          </p:cNvPr>
          <p:cNvSpPr>
            <a:spLocks noGrp="1"/>
          </p:cNvSpPr>
          <p:nvPr>
            <p:ph type="sldNum" sz="quarter" idx="12"/>
          </p:nvPr>
        </p:nvSpPr>
        <p:spPr/>
        <p:txBody>
          <a:bodyPr/>
          <a:lstStyle/>
          <a:p>
            <a:fld id="{07374F69-B1F6-5A4A-A0B3-F325800E56C8}" type="slidenum">
              <a:rPr lang="fr-CH" smtClean="0"/>
              <a:t>‹#›</a:t>
            </a:fld>
            <a:endParaRPr lang="fr-CH"/>
          </a:p>
        </p:txBody>
      </p:sp>
    </p:spTree>
    <p:extLst>
      <p:ext uri="{BB962C8B-B14F-4D97-AF65-F5344CB8AC3E}">
        <p14:creationId xmlns:p14="http://schemas.microsoft.com/office/powerpoint/2010/main" val="10438993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a:extLst>
              <a:ext uri="{FF2B5EF4-FFF2-40B4-BE49-F238E27FC236}">
                <a16:creationId xmlns:a16="http://schemas.microsoft.com/office/drawing/2014/main" id="{E9865351-C258-B859-F234-21B14C167F3E}"/>
              </a:ext>
            </a:extLst>
          </p:cNvPr>
          <p:cNvSpPr>
            <a:spLocks noGrp="1"/>
          </p:cNvSpPr>
          <p:nvPr>
            <p:ph type="title" orient="vert"/>
          </p:nvPr>
        </p:nvSpPr>
        <p:spPr>
          <a:xfrm>
            <a:off x="8724900" y="365125"/>
            <a:ext cx="2628900" cy="5811838"/>
          </a:xfrm>
        </p:spPr>
        <p:txBody>
          <a:bodyPr vert="eaVert"/>
          <a:lstStyle/>
          <a:p>
            <a:r>
              <a:rPr lang="de-DE"/>
              <a:t>Mastertitelformat bearbeiten</a:t>
            </a:r>
            <a:endParaRPr lang="fr-CH"/>
          </a:p>
        </p:txBody>
      </p:sp>
      <p:sp>
        <p:nvSpPr>
          <p:cNvPr id="3" name="Vertikaler Textplatzhalter 2">
            <a:extLst>
              <a:ext uri="{FF2B5EF4-FFF2-40B4-BE49-F238E27FC236}">
                <a16:creationId xmlns:a16="http://schemas.microsoft.com/office/drawing/2014/main" id="{FE2EA978-350F-0EEF-D35C-EC84028C955F}"/>
              </a:ext>
            </a:extLst>
          </p:cNvPr>
          <p:cNvSpPr>
            <a:spLocks noGrp="1"/>
          </p:cNvSpPr>
          <p:nvPr>
            <p:ph type="body" orient="vert" idx="1"/>
          </p:nvPr>
        </p:nvSpPr>
        <p:spPr>
          <a:xfrm>
            <a:off x="838200" y="365125"/>
            <a:ext cx="7734300"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fr-CH"/>
          </a:p>
        </p:txBody>
      </p:sp>
      <p:sp>
        <p:nvSpPr>
          <p:cNvPr id="4" name="Datumsplatzhalter 3">
            <a:extLst>
              <a:ext uri="{FF2B5EF4-FFF2-40B4-BE49-F238E27FC236}">
                <a16:creationId xmlns:a16="http://schemas.microsoft.com/office/drawing/2014/main" id="{E4346A55-54AB-8E18-A386-99E50C31E30A}"/>
              </a:ext>
            </a:extLst>
          </p:cNvPr>
          <p:cNvSpPr>
            <a:spLocks noGrp="1"/>
          </p:cNvSpPr>
          <p:nvPr>
            <p:ph type="dt" sz="half" idx="10"/>
          </p:nvPr>
        </p:nvSpPr>
        <p:spPr/>
        <p:txBody>
          <a:bodyPr/>
          <a:lstStyle/>
          <a:p>
            <a:fld id="{3622657C-C6C9-4D4C-A3ED-7428A34EFF64}" type="datetimeFigureOut">
              <a:rPr lang="fr-CH" smtClean="0"/>
              <a:t>18.10.2023</a:t>
            </a:fld>
            <a:endParaRPr lang="fr-CH"/>
          </a:p>
        </p:txBody>
      </p:sp>
      <p:sp>
        <p:nvSpPr>
          <p:cNvPr id="5" name="Fußzeilenplatzhalter 4">
            <a:extLst>
              <a:ext uri="{FF2B5EF4-FFF2-40B4-BE49-F238E27FC236}">
                <a16:creationId xmlns:a16="http://schemas.microsoft.com/office/drawing/2014/main" id="{D60F9DC4-794B-B9F2-0817-57BB5600B2F2}"/>
              </a:ext>
            </a:extLst>
          </p:cNvPr>
          <p:cNvSpPr>
            <a:spLocks noGrp="1"/>
          </p:cNvSpPr>
          <p:nvPr>
            <p:ph type="ftr" sz="quarter" idx="11"/>
          </p:nvPr>
        </p:nvSpPr>
        <p:spPr/>
        <p:txBody>
          <a:bodyPr/>
          <a:lstStyle/>
          <a:p>
            <a:endParaRPr lang="fr-CH"/>
          </a:p>
        </p:txBody>
      </p:sp>
      <p:sp>
        <p:nvSpPr>
          <p:cNvPr id="6" name="Foliennummernplatzhalter 5">
            <a:extLst>
              <a:ext uri="{FF2B5EF4-FFF2-40B4-BE49-F238E27FC236}">
                <a16:creationId xmlns:a16="http://schemas.microsoft.com/office/drawing/2014/main" id="{9EBFB233-0620-9B32-0B37-625A2D5CEFDB}"/>
              </a:ext>
            </a:extLst>
          </p:cNvPr>
          <p:cNvSpPr>
            <a:spLocks noGrp="1"/>
          </p:cNvSpPr>
          <p:nvPr>
            <p:ph type="sldNum" sz="quarter" idx="12"/>
          </p:nvPr>
        </p:nvSpPr>
        <p:spPr/>
        <p:txBody>
          <a:bodyPr/>
          <a:lstStyle/>
          <a:p>
            <a:fld id="{07374F69-B1F6-5A4A-A0B3-F325800E56C8}" type="slidenum">
              <a:rPr lang="fr-CH" smtClean="0"/>
              <a:t>‹#›</a:t>
            </a:fld>
            <a:endParaRPr lang="fr-CH"/>
          </a:p>
        </p:txBody>
      </p:sp>
    </p:spTree>
    <p:extLst>
      <p:ext uri="{BB962C8B-B14F-4D97-AF65-F5344CB8AC3E}">
        <p14:creationId xmlns:p14="http://schemas.microsoft.com/office/powerpoint/2010/main" val="26743693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ADD2708-CFBB-B59C-E924-33C9E9E9C76C}"/>
              </a:ext>
            </a:extLst>
          </p:cNvPr>
          <p:cNvSpPr>
            <a:spLocks noGrp="1"/>
          </p:cNvSpPr>
          <p:nvPr>
            <p:ph type="title"/>
          </p:nvPr>
        </p:nvSpPr>
        <p:spPr/>
        <p:txBody>
          <a:bodyPr/>
          <a:lstStyle/>
          <a:p>
            <a:r>
              <a:rPr lang="de-DE"/>
              <a:t>Mastertitelformat bearbeiten</a:t>
            </a:r>
            <a:endParaRPr lang="fr-CH"/>
          </a:p>
        </p:txBody>
      </p:sp>
      <p:sp>
        <p:nvSpPr>
          <p:cNvPr id="3" name="Inhaltsplatzhalter 2">
            <a:extLst>
              <a:ext uri="{FF2B5EF4-FFF2-40B4-BE49-F238E27FC236}">
                <a16:creationId xmlns:a16="http://schemas.microsoft.com/office/drawing/2014/main" id="{44534D47-E900-CA6B-E143-3D25E5B4CEA5}"/>
              </a:ext>
            </a:extLst>
          </p:cNvPr>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fr-CH"/>
          </a:p>
        </p:txBody>
      </p:sp>
      <p:sp>
        <p:nvSpPr>
          <p:cNvPr id="4" name="Datumsplatzhalter 3">
            <a:extLst>
              <a:ext uri="{FF2B5EF4-FFF2-40B4-BE49-F238E27FC236}">
                <a16:creationId xmlns:a16="http://schemas.microsoft.com/office/drawing/2014/main" id="{ECF63A06-6122-9DD6-23CA-8FE71C8EF08C}"/>
              </a:ext>
            </a:extLst>
          </p:cNvPr>
          <p:cNvSpPr>
            <a:spLocks noGrp="1"/>
          </p:cNvSpPr>
          <p:nvPr>
            <p:ph type="dt" sz="half" idx="10"/>
          </p:nvPr>
        </p:nvSpPr>
        <p:spPr/>
        <p:txBody>
          <a:bodyPr/>
          <a:lstStyle/>
          <a:p>
            <a:fld id="{3622657C-C6C9-4D4C-A3ED-7428A34EFF64}" type="datetimeFigureOut">
              <a:rPr lang="fr-CH" smtClean="0"/>
              <a:t>18.10.2023</a:t>
            </a:fld>
            <a:endParaRPr lang="fr-CH"/>
          </a:p>
        </p:txBody>
      </p:sp>
      <p:sp>
        <p:nvSpPr>
          <p:cNvPr id="5" name="Fußzeilenplatzhalter 4">
            <a:extLst>
              <a:ext uri="{FF2B5EF4-FFF2-40B4-BE49-F238E27FC236}">
                <a16:creationId xmlns:a16="http://schemas.microsoft.com/office/drawing/2014/main" id="{566F6B43-E3F9-6F50-6B4C-D6CB41EF163A}"/>
              </a:ext>
            </a:extLst>
          </p:cNvPr>
          <p:cNvSpPr>
            <a:spLocks noGrp="1"/>
          </p:cNvSpPr>
          <p:nvPr>
            <p:ph type="ftr" sz="quarter" idx="11"/>
          </p:nvPr>
        </p:nvSpPr>
        <p:spPr/>
        <p:txBody>
          <a:bodyPr/>
          <a:lstStyle/>
          <a:p>
            <a:endParaRPr lang="fr-CH"/>
          </a:p>
        </p:txBody>
      </p:sp>
      <p:sp>
        <p:nvSpPr>
          <p:cNvPr id="6" name="Foliennummernplatzhalter 5">
            <a:extLst>
              <a:ext uri="{FF2B5EF4-FFF2-40B4-BE49-F238E27FC236}">
                <a16:creationId xmlns:a16="http://schemas.microsoft.com/office/drawing/2014/main" id="{35B386DE-895A-6167-9FAD-48952B578CDB}"/>
              </a:ext>
            </a:extLst>
          </p:cNvPr>
          <p:cNvSpPr>
            <a:spLocks noGrp="1"/>
          </p:cNvSpPr>
          <p:nvPr>
            <p:ph type="sldNum" sz="quarter" idx="12"/>
          </p:nvPr>
        </p:nvSpPr>
        <p:spPr/>
        <p:txBody>
          <a:bodyPr/>
          <a:lstStyle/>
          <a:p>
            <a:fld id="{07374F69-B1F6-5A4A-A0B3-F325800E56C8}" type="slidenum">
              <a:rPr lang="fr-CH" smtClean="0"/>
              <a:t>‹#›</a:t>
            </a:fld>
            <a:endParaRPr lang="fr-CH"/>
          </a:p>
        </p:txBody>
      </p:sp>
    </p:spTree>
    <p:extLst>
      <p:ext uri="{BB962C8B-B14F-4D97-AF65-F5344CB8AC3E}">
        <p14:creationId xmlns:p14="http://schemas.microsoft.com/office/powerpoint/2010/main" val="25678187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A597462-D853-A462-1749-710F415277F5}"/>
              </a:ext>
            </a:extLst>
          </p:cNvPr>
          <p:cNvSpPr>
            <a:spLocks noGrp="1"/>
          </p:cNvSpPr>
          <p:nvPr>
            <p:ph type="title"/>
          </p:nvPr>
        </p:nvSpPr>
        <p:spPr>
          <a:xfrm>
            <a:off x="831850" y="1709738"/>
            <a:ext cx="10515600" cy="2852737"/>
          </a:xfrm>
        </p:spPr>
        <p:txBody>
          <a:bodyPr anchor="b"/>
          <a:lstStyle>
            <a:lvl1pPr>
              <a:defRPr sz="6000"/>
            </a:lvl1pPr>
          </a:lstStyle>
          <a:p>
            <a:r>
              <a:rPr lang="de-DE"/>
              <a:t>Mastertitelformat bearbeiten</a:t>
            </a:r>
            <a:endParaRPr lang="fr-CH"/>
          </a:p>
        </p:txBody>
      </p:sp>
      <p:sp>
        <p:nvSpPr>
          <p:cNvPr id="3" name="Textplatzhalter 2">
            <a:extLst>
              <a:ext uri="{FF2B5EF4-FFF2-40B4-BE49-F238E27FC236}">
                <a16:creationId xmlns:a16="http://schemas.microsoft.com/office/drawing/2014/main" id="{E9AAFE08-42BF-E51E-7CDC-065A5597219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4" name="Datumsplatzhalter 3">
            <a:extLst>
              <a:ext uri="{FF2B5EF4-FFF2-40B4-BE49-F238E27FC236}">
                <a16:creationId xmlns:a16="http://schemas.microsoft.com/office/drawing/2014/main" id="{D6D0BD62-0080-2175-FF71-9CD424FBCE8B}"/>
              </a:ext>
            </a:extLst>
          </p:cNvPr>
          <p:cNvSpPr>
            <a:spLocks noGrp="1"/>
          </p:cNvSpPr>
          <p:nvPr>
            <p:ph type="dt" sz="half" idx="10"/>
          </p:nvPr>
        </p:nvSpPr>
        <p:spPr/>
        <p:txBody>
          <a:bodyPr/>
          <a:lstStyle/>
          <a:p>
            <a:fld id="{3622657C-C6C9-4D4C-A3ED-7428A34EFF64}" type="datetimeFigureOut">
              <a:rPr lang="fr-CH" smtClean="0"/>
              <a:t>18.10.2023</a:t>
            </a:fld>
            <a:endParaRPr lang="fr-CH"/>
          </a:p>
        </p:txBody>
      </p:sp>
      <p:sp>
        <p:nvSpPr>
          <p:cNvPr id="5" name="Fußzeilenplatzhalter 4">
            <a:extLst>
              <a:ext uri="{FF2B5EF4-FFF2-40B4-BE49-F238E27FC236}">
                <a16:creationId xmlns:a16="http://schemas.microsoft.com/office/drawing/2014/main" id="{30783614-81F7-EC19-3502-31B93001A0F4}"/>
              </a:ext>
            </a:extLst>
          </p:cNvPr>
          <p:cNvSpPr>
            <a:spLocks noGrp="1"/>
          </p:cNvSpPr>
          <p:nvPr>
            <p:ph type="ftr" sz="quarter" idx="11"/>
          </p:nvPr>
        </p:nvSpPr>
        <p:spPr/>
        <p:txBody>
          <a:bodyPr/>
          <a:lstStyle/>
          <a:p>
            <a:endParaRPr lang="fr-CH"/>
          </a:p>
        </p:txBody>
      </p:sp>
      <p:sp>
        <p:nvSpPr>
          <p:cNvPr id="6" name="Foliennummernplatzhalter 5">
            <a:extLst>
              <a:ext uri="{FF2B5EF4-FFF2-40B4-BE49-F238E27FC236}">
                <a16:creationId xmlns:a16="http://schemas.microsoft.com/office/drawing/2014/main" id="{1689C9EF-5BFC-3E29-4CD6-03FB765A857A}"/>
              </a:ext>
            </a:extLst>
          </p:cNvPr>
          <p:cNvSpPr>
            <a:spLocks noGrp="1"/>
          </p:cNvSpPr>
          <p:nvPr>
            <p:ph type="sldNum" sz="quarter" idx="12"/>
          </p:nvPr>
        </p:nvSpPr>
        <p:spPr/>
        <p:txBody>
          <a:bodyPr/>
          <a:lstStyle/>
          <a:p>
            <a:fld id="{07374F69-B1F6-5A4A-A0B3-F325800E56C8}" type="slidenum">
              <a:rPr lang="fr-CH" smtClean="0"/>
              <a:t>‹#›</a:t>
            </a:fld>
            <a:endParaRPr lang="fr-CH"/>
          </a:p>
        </p:txBody>
      </p:sp>
    </p:spTree>
    <p:extLst>
      <p:ext uri="{BB962C8B-B14F-4D97-AF65-F5344CB8AC3E}">
        <p14:creationId xmlns:p14="http://schemas.microsoft.com/office/powerpoint/2010/main" val="28897811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F4ABA1C-0C12-AEB5-0FD9-81ADA52CFBFD}"/>
              </a:ext>
            </a:extLst>
          </p:cNvPr>
          <p:cNvSpPr>
            <a:spLocks noGrp="1"/>
          </p:cNvSpPr>
          <p:nvPr>
            <p:ph type="title"/>
          </p:nvPr>
        </p:nvSpPr>
        <p:spPr/>
        <p:txBody>
          <a:bodyPr/>
          <a:lstStyle/>
          <a:p>
            <a:r>
              <a:rPr lang="de-DE"/>
              <a:t>Mastertitelformat bearbeiten</a:t>
            </a:r>
            <a:endParaRPr lang="fr-CH"/>
          </a:p>
        </p:txBody>
      </p:sp>
      <p:sp>
        <p:nvSpPr>
          <p:cNvPr id="3" name="Inhaltsplatzhalter 2">
            <a:extLst>
              <a:ext uri="{FF2B5EF4-FFF2-40B4-BE49-F238E27FC236}">
                <a16:creationId xmlns:a16="http://schemas.microsoft.com/office/drawing/2014/main" id="{B13631B8-D8B2-03A1-5B8C-00F565F5DE36}"/>
              </a:ext>
            </a:extLst>
          </p:cNvPr>
          <p:cNvSpPr>
            <a:spLocks noGrp="1"/>
          </p:cNvSpPr>
          <p:nvPr>
            <p:ph sz="half" idx="1"/>
          </p:nvPr>
        </p:nvSpPr>
        <p:spPr>
          <a:xfrm>
            <a:off x="838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fr-CH"/>
          </a:p>
        </p:txBody>
      </p:sp>
      <p:sp>
        <p:nvSpPr>
          <p:cNvPr id="4" name="Inhaltsplatzhalter 3">
            <a:extLst>
              <a:ext uri="{FF2B5EF4-FFF2-40B4-BE49-F238E27FC236}">
                <a16:creationId xmlns:a16="http://schemas.microsoft.com/office/drawing/2014/main" id="{081C5080-B6A3-23AD-8826-FCF97D1C27A0}"/>
              </a:ext>
            </a:extLst>
          </p:cNvPr>
          <p:cNvSpPr>
            <a:spLocks noGrp="1"/>
          </p:cNvSpPr>
          <p:nvPr>
            <p:ph sz="half" idx="2"/>
          </p:nvPr>
        </p:nvSpPr>
        <p:spPr>
          <a:xfrm>
            <a:off x="6172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fr-CH"/>
          </a:p>
        </p:txBody>
      </p:sp>
      <p:sp>
        <p:nvSpPr>
          <p:cNvPr id="5" name="Datumsplatzhalter 4">
            <a:extLst>
              <a:ext uri="{FF2B5EF4-FFF2-40B4-BE49-F238E27FC236}">
                <a16:creationId xmlns:a16="http://schemas.microsoft.com/office/drawing/2014/main" id="{95EC3D3D-2E46-A781-0F13-B36CDBAECA46}"/>
              </a:ext>
            </a:extLst>
          </p:cNvPr>
          <p:cNvSpPr>
            <a:spLocks noGrp="1"/>
          </p:cNvSpPr>
          <p:nvPr>
            <p:ph type="dt" sz="half" idx="10"/>
          </p:nvPr>
        </p:nvSpPr>
        <p:spPr/>
        <p:txBody>
          <a:bodyPr/>
          <a:lstStyle/>
          <a:p>
            <a:fld id="{3622657C-C6C9-4D4C-A3ED-7428A34EFF64}" type="datetimeFigureOut">
              <a:rPr lang="fr-CH" smtClean="0"/>
              <a:t>18.10.2023</a:t>
            </a:fld>
            <a:endParaRPr lang="fr-CH"/>
          </a:p>
        </p:txBody>
      </p:sp>
      <p:sp>
        <p:nvSpPr>
          <p:cNvPr id="6" name="Fußzeilenplatzhalter 5">
            <a:extLst>
              <a:ext uri="{FF2B5EF4-FFF2-40B4-BE49-F238E27FC236}">
                <a16:creationId xmlns:a16="http://schemas.microsoft.com/office/drawing/2014/main" id="{047848EA-B5DC-03F7-FA6A-64542AB87227}"/>
              </a:ext>
            </a:extLst>
          </p:cNvPr>
          <p:cNvSpPr>
            <a:spLocks noGrp="1"/>
          </p:cNvSpPr>
          <p:nvPr>
            <p:ph type="ftr" sz="quarter" idx="11"/>
          </p:nvPr>
        </p:nvSpPr>
        <p:spPr/>
        <p:txBody>
          <a:bodyPr/>
          <a:lstStyle/>
          <a:p>
            <a:endParaRPr lang="fr-CH"/>
          </a:p>
        </p:txBody>
      </p:sp>
      <p:sp>
        <p:nvSpPr>
          <p:cNvPr id="7" name="Foliennummernplatzhalter 6">
            <a:extLst>
              <a:ext uri="{FF2B5EF4-FFF2-40B4-BE49-F238E27FC236}">
                <a16:creationId xmlns:a16="http://schemas.microsoft.com/office/drawing/2014/main" id="{E7D3963F-3B09-E9DD-252F-55C6D1DBE301}"/>
              </a:ext>
            </a:extLst>
          </p:cNvPr>
          <p:cNvSpPr>
            <a:spLocks noGrp="1"/>
          </p:cNvSpPr>
          <p:nvPr>
            <p:ph type="sldNum" sz="quarter" idx="12"/>
          </p:nvPr>
        </p:nvSpPr>
        <p:spPr/>
        <p:txBody>
          <a:bodyPr/>
          <a:lstStyle/>
          <a:p>
            <a:fld id="{07374F69-B1F6-5A4A-A0B3-F325800E56C8}" type="slidenum">
              <a:rPr lang="fr-CH" smtClean="0"/>
              <a:t>‹#›</a:t>
            </a:fld>
            <a:endParaRPr lang="fr-CH"/>
          </a:p>
        </p:txBody>
      </p:sp>
    </p:spTree>
    <p:extLst>
      <p:ext uri="{BB962C8B-B14F-4D97-AF65-F5344CB8AC3E}">
        <p14:creationId xmlns:p14="http://schemas.microsoft.com/office/powerpoint/2010/main" val="2906430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C6F8FBF-BD0D-A4D4-6CC2-00F87BAF4F05}"/>
              </a:ext>
            </a:extLst>
          </p:cNvPr>
          <p:cNvSpPr>
            <a:spLocks noGrp="1"/>
          </p:cNvSpPr>
          <p:nvPr>
            <p:ph type="title"/>
          </p:nvPr>
        </p:nvSpPr>
        <p:spPr>
          <a:xfrm>
            <a:off x="839788" y="365125"/>
            <a:ext cx="10515600" cy="1325563"/>
          </a:xfrm>
        </p:spPr>
        <p:txBody>
          <a:bodyPr/>
          <a:lstStyle/>
          <a:p>
            <a:r>
              <a:rPr lang="de-DE"/>
              <a:t>Mastertitelformat bearbeiten</a:t>
            </a:r>
            <a:endParaRPr lang="fr-CH"/>
          </a:p>
        </p:txBody>
      </p:sp>
      <p:sp>
        <p:nvSpPr>
          <p:cNvPr id="3" name="Textplatzhalter 2">
            <a:extLst>
              <a:ext uri="{FF2B5EF4-FFF2-40B4-BE49-F238E27FC236}">
                <a16:creationId xmlns:a16="http://schemas.microsoft.com/office/drawing/2014/main" id="{5A8D0818-78F9-EC39-7E63-E4529C8A249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Inhaltsplatzhalter 3">
            <a:extLst>
              <a:ext uri="{FF2B5EF4-FFF2-40B4-BE49-F238E27FC236}">
                <a16:creationId xmlns:a16="http://schemas.microsoft.com/office/drawing/2014/main" id="{4CC3DAD2-69FF-EB90-10EE-D218E0CB3FCF}"/>
              </a:ext>
            </a:extLst>
          </p:cNvPr>
          <p:cNvSpPr>
            <a:spLocks noGrp="1"/>
          </p:cNvSpPr>
          <p:nvPr>
            <p:ph sz="half" idx="2"/>
          </p:nvPr>
        </p:nvSpPr>
        <p:spPr>
          <a:xfrm>
            <a:off x="839788" y="2505075"/>
            <a:ext cx="5157787"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fr-CH"/>
          </a:p>
        </p:txBody>
      </p:sp>
      <p:sp>
        <p:nvSpPr>
          <p:cNvPr id="5" name="Textplatzhalter 4">
            <a:extLst>
              <a:ext uri="{FF2B5EF4-FFF2-40B4-BE49-F238E27FC236}">
                <a16:creationId xmlns:a16="http://schemas.microsoft.com/office/drawing/2014/main" id="{0AA6A802-983A-AE5F-2D6D-8FEE92E5915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Inhaltsplatzhalter 5">
            <a:extLst>
              <a:ext uri="{FF2B5EF4-FFF2-40B4-BE49-F238E27FC236}">
                <a16:creationId xmlns:a16="http://schemas.microsoft.com/office/drawing/2014/main" id="{F6E4F31A-AF2A-1D22-F087-8CF4AA092FE0}"/>
              </a:ext>
            </a:extLst>
          </p:cNvPr>
          <p:cNvSpPr>
            <a:spLocks noGrp="1"/>
          </p:cNvSpPr>
          <p:nvPr>
            <p:ph sz="quarter" idx="4"/>
          </p:nvPr>
        </p:nvSpPr>
        <p:spPr>
          <a:xfrm>
            <a:off x="6172200" y="2505075"/>
            <a:ext cx="5183188"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fr-CH"/>
          </a:p>
        </p:txBody>
      </p:sp>
      <p:sp>
        <p:nvSpPr>
          <p:cNvPr id="7" name="Datumsplatzhalter 6">
            <a:extLst>
              <a:ext uri="{FF2B5EF4-FFF2-40B4-BE49-F238E27FC236}">
                <a16:creationId xmlns:a16="http://schemas.microsoft.com/office/drawing/2014/main" id="{8CB681B9-A638-0300-BD8F-13ABA2D24C4C}"/>
              </a:ext>
            </a:extLst>
          </p:cNvPr>
          <p:cNvSpPr>
            <a:spLocks noGrp="1"/>
          </p:cNvSpPr>
          <p:nvPr>
            <p:ph type="dt" sz="half" idx="10"/>
          </p:nvPr>
        </p:nvSpPr>
        <p:spPr/>
        <p:txBody>
          <a:bodyPr/>
          <a:lstStyle/>
          <a:p>
            <a:fld id="{3622657C-C6C9-4D4C-A3ED-7428A34EFF64}" type="datetimeFigureOut">
              <a:rPr lang="fr-CH" smtClean="0"/>
              <a:t>18.10.2023</a:t>
            </a:fld>
            <a:endParaRPr lang="fr-CH"/>
          </a:p>
        </p:txBody>
      </p:sp>
      <p:sp>
        <p:nvSpPr>
          <p:cNvPr id="8" name="Fußzeilenplatzhalter 7">
            <a:extLst>
              <a:ext uri="{FF2B5EF4-FFF2-40B4-BE49-F238E27FC236}">
                <a16:creationId xmlns:a16="http://schemas.microsoft.com/office/drawing/2014/main" id="{C1AD824E-145D-7C1F-7DCA-B95F8248FFA9}"/>
              </a:ext>
            </a:extLst>
          </p:cNvPr>
          <p:cNvSpPr>
            <a:spLocks noGrp="1"/>
          </p:cNvSpPr>
          <p:nvPr>
            <p:ph type="ftr" sz="quarter" idx="11"/>
          </p:nvPr>
        </p:nvSpPr>
        <p:spPr/>
        <p:txBody>
          <a:bodyPr/>
          <a:lstStyle/>
          <a:p>
            <a:endParaRPr lang="fr-CH"/>
          </a:p>
        </p:txBody>
      </p:sp>
      <p:sp>
        <p:nvSpPr>
          <p:cNvPr id="9" name="Foliennummernplatzhalter 8">
            <a:extLst>
              <a:ext uri="{FF2B5EF4-FFF2-40B4-BE49-F238E27FC236}">
                <a16:creationId xmlns:a16="http://schemas.microsoft.com/office/drawing/2014/main" id="{D6B227F4-B3D1-D992-6512-2888B7221765}"/>
              </a:ext>
            </a:extLst>
          </p:cNvPr>
          <p:cNvSpPr>
            <a:spLocks noGrp="1"/>
          </p:cNvSpPr>
          <p:nvPr>
            <p:ph type="sldNum" sz="quarter" idx="12"/>
          </p:nvPr>
        </p:nvSpPr>
        <p:spPr/>
        <p:txBody>
          <a:bodyPr/>
          <a:lstStyle/>
          <a:p>
            <a:fld id="{07374F69-B1F6-5A4A-A0B3-F325800E56C8}" type="slidenum">
              <a:rPr lang="fr-CH" smtClean="0"/>
              <a:t>‹#›</a:t>
            </a:fld>
            <a:endParaRPr lang="fr-CH"/>
          </a:p>
        </p:txBody>
      </p:sp>
    </p:spTree>
    <p:extLst>
      <p:ext uri="{BB962C8B-B14F-4D97-AF65-F5344CB8AC3E}">
        <p14:creationId xmlns:p14="http://schemas.microsoft.com/office/powerpoint/2010/main" val="6760804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65B2664-50C5-48A8-A29E-019B43DFB30C}"/>
              </a:ext>
            </a:extLst>
          </p:cNvPr>
          <p:cNvSpPr>
            <a:spLocks noGrp="1"/>
          </p:cNvSpPr>
          <p:nvPr>
            <p:ph type="title"/>
          </p:nvPr>
        </p:nvSpPr>
        <p:spPr/>
        <p:txBody>
          <a:bodyPr/>
          <a:lstStyle/>
          <a:p>
            <a:r>
              <a:rPr lang="de-DE"/>
              <a:t>Mastertitelformat bearbeiten</a:t>
            </a:r>
            <a:endParaRPr lang="fr-CH"/>
          </a:p>
        </p:txBody>
      </p:sp>
      <p:sp>
        <p:nvSpPr>
          <p:cNvPr id="3" name="Datumsplatzhalter 2">
            <a:extLst>
              <a:ext uri="{FF2B5EF4-FFF2-40B4-BE49-F238E27FC236}">
                <a16:creationId xmlns:a16="http://schemas.microsoft.com/office/drawing/2014/main" id="{56A7D408-0631-129B-34D9-D62583064451}"/>
              </a:ext>
            </a:extLst>
          </p:cNvPr>
          <p:cNvSpPr>
            <a:spLocks noGrp="1"/>
          </p:cNvSpPr>
          <p:nvPr>
            <p:ph type="dt" sz="half" idx="10"/>
          </p:nvPr>
        </p:nvSpPr>
        <p:spPr/>
        <p:txBody>
          <a:bodyPr/>
          <a:lstStyle/>
          <a:p>
            <a:fld id="{3622657C-C6C9-4D4C-A3ED-7428A34EFF64}" type="datetimeFigureOut">
              <a:rPr lang="fr-CH" smtClean="0"/>
              <a:t>18.10.2023</a:t>
            </a:fld>
            <a:endParaRPr lang="fr-CH"/>
          </a:p>
        </p:txBody>
      </p:sp>
      <p:sp>
        <p:nvSpPr>
          <p:cNvPr id="4" name="Fußzeilenplatzhalter 3">
            <a:extLst>
              <a:ext uri="{FF2B5EF4-FFF2-40B4-BE49-F238E27FC236}">
                <a16:creationId xmlns:a16="http://schemas.microsoft.com/office/drawing/2014/main" id="{33B59DDD-5112-7ADA-A6D6-9296FDFDE366}"/>
              </a:ext>
            </a:extLst>
          </p:cNvPr>
          <p:cNvSpPr>
            <a:spLocks noGrp="1"/>
          </p:cNvSpPr>
          <p:nvPr>
            <p:ph type="ftr" sz="quarter" idx="11"/>
          </p:nvPr>
        </p:nvSpPr>
        <p:spPr/>
        <p:txBody>
          <a:bodyPr/>
          <a:lstStyle/>
          <a:p>
            <a:endParaRPr lang="fr-CH"/>
          </a:p>
        </p:txBody>
      </p:sp>
      <p:sp>
        <p:nvSpPr>
          <p:cNvPr id="5" name="Foliennummernplatzhalter 4">
            <a:extLst>
              <a:ext uri="{FF2B5EF4-FFF2-40B4-BE49-F238E27FC236}">
                <a16:creationId xmlns:a16="http://schemas.microsoft.com/office/drawing/2014/main" id="{01D8BAA8-E5AE-03B5-F4E1-1C30D918D542}"/>
              </a:ext>
            </a:extLst>
          </p:cNvPr>
          <p:cNvSpPr>
            <a:spLocks noGrp="1"/>
          </p:cNvSpPr>
          <p:nvPr>
            <p:ph type="sldNum" sz="quarter" idx="12"/>
          </p:nvPr>
        </p:nvSpPr>
        <p:spPr/>
        <p:txBody>
          <a:bodyPr/>
          <a:lstStyle/>
          <a:p>
            <a:fld id="{07374F69-B1F6-5A4A-A0B3-F325800E56C8}" type="slidenum">
              <a:rPr lang="fr-CH" smtClean="0"/>
              <a:t>‹#›</a:t>
            </a:fld>
            <a:endParaRPr lang="fr-CH"/>
          </a:p>
        </p:txBody>
      </p:sp>
    </p:spTree>
    <p:extLst>
      <p:ext uri="{BB962C8B-B14F-4D97-AF65-F5344CB8AC3E}">
        <p14:creationId xmlns:p14="http://schemas.microsoft.com/office/powerpoint/2010/main" val="21219564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3E549FD1-F6A0-D968-0F7C-5A1E968E7B58}"/>
              </a:ext>
            </a:extLst>
          </p:cNvPr>
          <p:cNvSpPr>
            <a:spLocks noGrp="1"/>
          </p:cNvSpPr>
          <p:nvPr>
            <p:ph type="dt" sz="half" idx="10"/>
          </p:nvPr>
        </p:nvSpPr>
        <p:spPr/>
        <p:txBody>
          <a:bodyPr/>
          <a:lstStyle/>
          <a:p>
            <a:fld id="{3622657C-C6C9-4D4C-A3ED-7428A34EFF64}" type="datetimeFigureOut">
              <a:rPr lang="fr-CH" smtClean="0"/>
              <a:t>18.10.2023</a:t>
            </a:fld>
            <a:endParaRPr lang="fr-CH"/>
          </a:p>
        </p:txBody>
      </p:sp>
      <p:sp>
        <p:nvSpPr>
          <p:cNvPr id="3" name="Fußzeilenplatzhalter 2">
            <a:extLst>
              <a:ext uri="{FF2B5EF4-FFF2-40B4-BE49-F238E27FC236}">
                <a16:creationId xmlns:a16="http://schemas.microsoft.com/office/drawing/2014/main" id="{A7E94B58-28AF-14BE-5642-79268B17A8CE}"/>
              </a:ext>
            </a:extLst>
          </p:cNvPr>
          <p:cNvSpPr>
            <a:spLocks noGrp="1"/>
          </p:cNvSpPr>
          <p:nvPr>
            <p:ph type="ftr" sz="quarter" idx="11"/>
          </p:nvPr>
        </p:nvSpPr>
        <p:spPr/>
        <p:txBody>
          <a:bodyPr/>
          <a:lstStyle/>
          <a:p>
            <a:endParaRPr lang="fr-CH"/>
          </a:p>
        </p:txBody>
      </p:sp>
      <p:sp>
        <p:nvSpPr>
          <p:cNvPr id="4" name="Foliennummernplatzhalter 3">
            <a:extLst>
              <a:ext uri="{FF2B5EF4-FFF2-40B4-BE49-F238E27FC236}">
                <a16:creationId xmlns:a16="http://schemas.microsoft.com/office/drawing/2014/main" id="{DE78509B-4E7F-A264-12B2-9D51440A9832}"/>
              </a:ext>
            </a:extLst>
          </p:cNvPr>
          <p:cNvSpPr>
            <a:spLocks noGrp="1"/>
          </p:cNvSpPr>
          <p:nvPr>
            <p:ph type="sldNum" sz="quarter" idx="12"/>
          </p:nvPr>
        </p:nvSpPr>
        <p:spPr/>
        <p:txBody>
          <a:bodyPr/>
          <a:lstStyle/>
          <a:p>
            <a:fld id="{07374F69-B1F6-5A4A-A0B3-F325800E56C8}" type="slidenum">
              <a:rPr lang="fr-CH" smtClean="0"/>
              <a:t>‹#›</a:t>
            </a:fld>
            <a:endParaRPr lang="fr-CH"/>
          </a:p>
        </p:txBody>
      </p:sp>
    </p:spTree>
    <p:extLst>
      <p:ext uri="{BB962C8B-B14F-4D97-AF65-F5344CB8AC3E}">
        <p14:creationId xmlns:p14="http://schemas.microsoft.com/office/powerpoint/2010/main" val="38593157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F93D884-94E9-E9D1-86EB-D144705ABE80}"/>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fr-CH"/>
          </a:p>
        </p:txBody>
      </p:sp>
      <p:sp>
        <p:nvSpPr>
          <p:cNvPr id="3" name="Inhaltsplatzhalter 2">
            <a:extLst>
              <a:ext uri="{FF2B5EF4-FFF2-40B4-BE49-F238E27FC236}">
                <a16:creationId xmlns:a16="http://schemas.microsoft.com/office/drawing/2014/main" id="{F0E189B4-49D6-E2B5-66E1-4C1F78DF717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fr-CH"/>
          </a:p>
        </p:txBody>
      </p:sp>
      <p:sp>
        <p:nvSpPr>
          <p:cNvPr id="4" name="Textplatzhalter 3">
            <a:extLst>
              <a:ext uri="{FF2B5EF4-FFF2-40B4-BE49-F238E27FC236}">
                <a16:creationId xmlns:a16="http://schemas.microsoft.com/office/drawing/2014/main" id="{5F461DAF-6A71-901B-874F-2646DBD3B73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943075AB-E1B4-BBE7-44B5-0FBDA2164B0F}"/>
              </a:ext>
            </a:extLst>
          </p:cNvPr>
          <p:cNvSpPr>
            <a:spLocks noGrp="1"/>
          </p:cNvSpPr>
          <p:nvPr>
            <p:ph type="dt" sz="half" idx="10"/>
          </p:nvPr>
        </p:nvSpPr>
        <p:spPr/>
        <p:txBody>
          <a:bodyPr/>
          <a:lstStyle/>
          <a:p>
            <a:fld id="{3622657C-C6C9-4D4C-A3ED-7428A34EFF64}" type="datetimeFigureOut">
              <a:rPr lang="fr-CH" smtClean="0"/>
              <a:t>18.10.2023</a:t>
            </a:fld>
            <a:endParaRPr lang="fr-CH"/>
          </a:p>
        </p:txBody>
      </p:sp>
      <p:sp>
        <p:nvSpPr>
          <p:cNvPr id="6" name="Fußzeilenplatzhalter 5">
            <a:extLst>
              <a:ext uri="{FF2B5EF4-FFF2-40B4-BE49-F238E27FC236}">
                <a16:creationId xmlns:a16="http://schemas.microsoft.com/office/drawing/2014/main" id="{B81978B0-F75F-42D1-AE6F-6BF6475F2E88}"/>
              </a:ext>
            </a:extLst>
          </p:cNvPr>
          <p:cNvSpPr>
            <a:spLocks noGrp="1"/>
          </p:cNvSpPr>
          <p:nvPr>
            <p:ph type="ftr" sz="quarter" idx="11"/>
          </p:nvPr>
        </p:nvSpPr>
        <p:spPr/>
        <p:txBody>
          <a:bodyPr/>
          <a:lstStyle/>
          <a:p>
            <a:endParaRPr lang="fr-CH"/>
          </a:p>
        </p:txBody>
      </p:sp>
      <p:sp>
        <p:nvSpPr>
          <p:cNvPr id="7" name="Foliennummernplatzhalter 6">
            <a:extLst>
              <a:ext uri="{FF2B5EF4-FFF2-40B4-BE49-F238E27FC236}">
                <a16:creationId xmlns:a16="http://schemas.microsoft.com/office/drawing/2014/main" id="{45B4F77A-8542-9237-8071-778293BBB1B3}"/>
              </a:ext>
            </a:extLst>
          </p:cNvPr>
          <p:cNvSpPr>
            <a:spLocks noGrp="1"/>
          </p:cNvSpPr>
          <p:nvPr>
            <p:ph type="sldNum" sz="quarter" idx="12"/>
          </p:nvPr>
        </p:nvSpPr>
        <p:spPr/>
        <p:txBody>
          <a:bodyPr/>
          <a:lstStyle/>
          <a:p>
            <a:fld id="{07374F69-B1F6-5A4A-A0B3-F325800E56C8}" type="slidenum">
              <a:rPr lang="fr-CH" smtClean="0"/>
              <a:t>‹#›</a:t>
            </a:fld>
            <a:endParaRPr lang="fr-CH"/>
          </a:p>
        </p:txBody>
      </p:sp>
    </p:spTree>
    <p:extLst>
      <p:ext uri="{BB962C8B-B14F-4D97-AF65-F5344CB8AC3E}">
        <p14:creationId xmlns:p14="http://schemas.microsoft.com/office/powerpoint/2010/main" val="34794031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5213359-03FA-0CA0-0309-E1247627AB79}"/>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fr-CH"/>
          </a:p>
        </p:txBody>
      </p:sp>
      <p:sp>
        <p:nvSpPr>
          <p:cNvPr id="3" name="Bildplatzhalter 2">
            <a:extLst>
              <a:ext uri="{FF2B5EF4-FFF2-40B4-BE49-F238E27FC236}">
                <a16:creationId xmlns:a16="http://schemas.microsoft.com/office/drawing/2014/main" id="{7DA92DD4-4CF0-0E6F-8090-9FC07993AC3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CH"/>
          </a:p>
        </p:txBody>
      </p:sp>
      <p:sp>
        <p:nvSpPr>
          <p:cNvPr id="4" name="Textplatzhalter 3">
            <a:extLst>
              <a:ext uri="{FF2B5EF4-FFF2-40B4-BE49-F238E27FC236}">
                <a16:creationId xmlns:a16="http://schemas.microsoft.com/office/drawing/2014/main" id="{6AA198AB-74E2-50DE-CE9F-79AE97EEC67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6160EAE1-4FB9-0172-A0EF-33D7F2401EF6}"/>
              </a:ext>
            </a:extLst>
          </p:cNvPr>
          <p:cNvSpPr>
            <a:spLocks noGrp="1"/>
          </p:cNvSpPr>
          <p:nvPr>
            <p:ph type="dt" sz="half" idx="10"/>
          </p:nvPr>
        </p:nvSpPr>
        <p:spPr/>
        <p:txBody>
          <a:bodyPr/>
          <a:lstStyle/>
          <a:p>
            <a:fld id="{3622657C-C6C9-4D4C-A3ED-7428A34EFF64}" type="datetimeFigureOut">
              <a:rPr lang="fr-CH" smtClean="0"/>
              <a:t>18.10.2023</a:t>
            </a:fld>
            <a:endParaRPr lang="fr-CH"/>
          </a:p>
        </p:txBody>
      </p:sp>
      <p:sp>
        <p:nvSpPr>
          <p:cNvPr id="6" name="Fußzeilenplatzhalter 5">
            <a:extLst>
              <a:ext uri="{FF2B5EF4-FFF2-40B4-BE49-F238E27FC236}">
                <a16:creationId xmlns:a16="http://schemas.microsoft.com/office/drawing/2014/main" id="{52EA5299-BD95-DACA-8C4A-DE4377729F45}"/>
              </a:ext>
            </a:extLst>
          </p:cNvPr>
          <p:cNvSpPr>
            <a:spLocks noGrp="1"/>
          </p:cNvSpPr>
          <p:nvPr>
            <p:ph type="ftr" sz="quarter" idx="11"/>
          </p:nvPr>
        </p:nvSpPr>
        <p:spPr/>
        <p:txBody>
          <a:bodyPr/>
          <a:lstStyle/>
          <a:p>
            <a:endParaRPr lang="fr-CH"/>
          </a:p>
        </p:txBody>
      </p:sp>
      <p:sp>
        <p:nvSpPr>
          <p:cNvPr id="7" name="Foliennummernplatzhalter 6">
            <a:extLst>
              <a:ext uri="{FF2B5EF4-FFF2-40B4-BE49-F238E27FC236}">
                <a16:creationId xmlns:a16="http://schemas.microsoft.com/office/drawing/2014/main" id="{65CF724D-7871-5AAB-56D4-D817F998B68C}"/>
              </a:ext>
            </a:extLst>
          </p:cNvPr>
          <p:cNvSpPr>
            <a:spLocks noGrp="1"/>
          </p:cNvSpPr>
          <p:nvPr>
            <p:ph type="sldNum" sz="quarter" idx="12"/>
          </p:nvPr>
        </p:nvSpPr>
        <p:spPr/>
        <p:txBody>
          <a:bodyPr/>
          <a:lstStyle/>
          <a:p>
            <a:fld id="{07374F69-B1F6-5A4A-A0B3-F325800E56C8}" type="slidenum">
              <a:rPr lang="fr-CH" smtClean="0"/>
              <a:t>‹#›</a:t>
            </a:fld>
            <a:endParaRPr lang="fr-CH"/>
          </a:p>
        </p:txBody>
      </p:sp>
    </p:spTree>
    <p:extLst>
      <p:ext uri="{BB962C8B-B14F-4D97-AF65-F5344CB8AC3E}">
        <p14:creationId xmlns:p14="http://schemas.microsoft.com/office/powerpoint/2010/main" val="25170242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D09A7C6C-D370-18E2-DB0D-93AF645B213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Mastertitelformat bearbeiten</a:t>
            </a:r>
            <a:endParaRPr lang="fr-CH"/>
          </a:p>
        </p:txBody>
      </p:sp>
      <p:sp>
        <p:nvSpPr>
          <p:cNvPr id="3" name="Textplatzhalter 2">
            <a:extLst>
              <a:ext uri="{FF2B5EF4-FFF2-40B4-BE49-F238E27FC236}">
                <a16:creationId xmlns:a16="http://schemas.microsoft.com/office/drawing/2014/main" id="{BBDCE4EB-2758-8521-3D82-57FB500706F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fr-CH"/>
          </a:p>
        </p:txBody>
      </p:sp>
      <p:sp>
        <p:nvSpPr>
          <p:cNvPr id="4" name="Datumsplatzhalter 3">
            <a:extLst>
              <a:ext uri="{FF2B5EF4-FFF2-40B4-BE49-F238E27FC236}">
                <a16:creationId xmlns:a16="http://schemas.microsoft.com/office/drawing/2014/main" id="{A7704D89-9493-EE46-98DA-8631409F40D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622657C-C6C9-4D4C-A3ED-7428A34EFF64}" type="datetimeFigureOut">
              <a:rPr lang="fr-CH" smtClean="0"/>
              <a:t>18.10.2023</a:t>
            </a:fld>
            <a:endParaRPr lang="fr-CH"/>
          </a:p>
        </p:txBody>
      </p:sp>
      <p:sp>
        <p:nvSpPr>
          <p:cNvPr id="5" name="Fußzeilenplatzhalter 4">
            <a:extLst>
              <a:ext uri="{FF2B5EF4-FFF2-40B4-BE49-F238E27FC236}">
                <a16:creationId xmlns:a16="http://schemas.microsoft.com/office/drawing/2014/main" id="{5AB95AF7-A6CD-84B3-1848-EFD2594536A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CH"/>
          </a:p>
        </p:txBody>
      </p:sp>
      <p:sp>
        <p:nvSpPr>
          <p:cNvPr id="6" name="Foliennummernplatzhalter 5">
            <a:extLst>
              <a:ext uri="{FF2B5EF4-FFF2-40B4-BE49-F238E27FC236}">
                <a16:creationId xmlns:a16="http://schemas.microsoft.com/office/drawing/2014/main" id="{C76527A4-EBEC-61FC-64BF-F14164DADCF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7374F69-B1F6-5A4A-A0B3-F325800E56C8}" type="slidenum">
              <a:rPr lang="fr-CH" smtClean="0"/>
              <a:t>‹#›</a:t>
            </a:fld>
            <a:endParaRPr lang="fr-CH"/>
          </a:p>
        </p:txBody>
      </p:sp>
    </p:spTree>
    <p:extLst>
      <p:ext uri="{BB962C8B-B14F-4D97-AF65-F5344CB8AC3E}">
        <p14:creationId xmlns:p14="http://schemas.microsoft.com/office/powerpoint/2010/main" val="42800479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seermedical/msg-2022/tree/master" TargetMode="External"/><Relationship Id="rId2" Type="http://schemas.openxmlformats.org/officeDocument/2006/relationships/hyperlink" Target="https://arxiv.org/pdf/2306.12816.pdf"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jpeg"/><Relationship Id="rId7"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86" name="Slide Background">
            <a:extLst>
              <a:ext uri="{FF2B5EF4-FFF2-40B4-BE49-F238E27FC236}">
                <a16:creationId xmlns:a16="http://schemas.microsoft.com/office/drawing/2014/main" id="{2431FC1B-47A4-43C3-B636-23DEEB14E4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7187" name="Rectangle 7178">
            <a:extLst>
              <a:ext uri="{FF2B5EF4-FFF2-40B4-BE49-F238E27FC236}">
                <a16:creationId xmlns:a16="http://schemas.microsoft.com/office/drawing/2014/main" id="{6D6F7247-7E74-4743-AF45-768A3F0140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24402" y="0"/>
            <a:ext cx="7467598" cy="6858000"/>
          </a:xfrm>
          <a:prstGeom prst="rect">
            <a:avLst/>
          </a:prstGeom>
          <a:ln>
            <a:noFill/>
          </a:ln>
          <a:effectLst>
            <a:outerShdw blurRad="596900" dist="330200" dir="8820000" sx="87000" sy="87000" algn="t" rotWithShape="0">
              <a:srgbClr val="000000">
                <a:alpha val="2666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A3E5DBB0-5BE3-D655-0A1B-0638DFDDB6F3}"/>
              </a:ext>
            </a:extLst>
          </p:cNvPr>
          <p:cNvSpPr>
            <a:spLocks noGrp="1"/>
          </p:cNvSpPr>
          <p:nvPr>
            <p:ph type="ctrTitle"/>
          </p:nvPr>
        </p:nvSpPr>
        <p:spPr>
          <a:xfrm>
            <a:off x="5440392" y="777240"/>
            <a:ext cx="5606244" cy="3217653"/>
          </a:xfrm>
        </p:spPr>
        <p:txBody>
          <a:bodyPr anchor="t">
            <a:normAutofit/>
          </a:bodyPr>
          <a:lstStyle/>
          <a:p>
            <a:pPr algn="l"/>
            <a:r>
              <a:rPr lang="en-AU" sz="4800"/>
              <a:t>Explainble AI (XAI) Benchmarking </a:t>
            </a:r>
            <a:r>
              <a:rPr lang="fr-CH" sz="4800"/>
              <a:t>Platform</a:t>
            </a:r>
          </a:p>
        </p:txBody>
      </p:sp>
      <p:sp useBgFill="1">
        <p:nvSpPr>
          <p:cNvPr id="7188" name="Rectangle 7180">
            <a:extLst>
              <a:ext uri="{FF2B5EF4-FFF2-40B4-BE49-F238E27FC236}">
                <a16:creationId xmlns:a16="http://schemas.microsoft.com/office/drawing/2014/main" id="{30C1ECA2-AFC1-E67F-1B69-5DC352CDA4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24401" y="5142055"/>
            <a:ext cx="7473350" cy="1705455"/>
          </a:xfrm>
          <a:prstGeom prst="rect">
            <a:avLst/>
          </a:prstGeom>
          <a:ln>
            <a:noFill/>
          </a:ln>
          <a:effectLst>
            <a:outerShdw blurRad="177800" dist="12700" dir="10200000" sx="95000" sy="95000" algn="t"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Untertitel 2">
            <a:extLst>
              <a:ext uri="{FF2B5EF4-FFF2-40B4-BE49-F238E27FC236}">
                <a16:creationId xmlns:a16="http://schemas.microsoft.com/office/drawing/2014/main" id="{EB722E90-13B7-5C1E-EC75-185972A547CA}"/>
              </a:ext>
            </a:extLst>
          </p:cNvPr>
          <p:cNvSpPr>
            <a:spLocks noGrp="1"/>
          </p:cNvSpPr>
          <p:nvPr>
            <p:ph type="subTitle" idx="1"/>
          </p:nvPr>
        </p:nvSpPr>
        <p:spPr>
          <a:xfrm>
            <a:off x="5388634" y="5474674"/>
            <a:ext cx="5658000" cy="1040216"/>
          </a:xfrm>
        </p:spPr>
        <p:txBody>
          <a:bodyPr anchor="ctr">
            <a:normAutofit/>
          </a:bodyPr>
          <a:lstStyle/>
          <a:p>
            <a:pPr algn="l"/>
            <a:r>
              <a:rPr lang="de-DE" i="0" dirty="0">
                <a:effectLst/>
                <a:latin typeface="-apple-system"/>
              </a:rPr>
              <a:t>[</a:t>
            </a:r>
            <a:r>
              <a:rPr lang="de-DE" i="0" dirty="0" err="1">
                <a:effectLst/>
                <a:latin typeface="-apple-system"/>
              </a:rPr>
              <a:t>WiSe</a:t>
            </a:r>
            <a:r>
              <a:rPr lang="de-DE" i="0" dirty="0">
                <a:effectLst/>
                <a:latin typeface="-apple-system"/>
              </a:rPr>
              <a:t> 23/24] Programmierpraktikum</a:t>
            </a:r>
            <a:r>
              <a:rPr lang="en-AU" i="0" dirty="0">
                <a:effectLst/>
                <a:latin typeface="-apple-system"/>
              </a:rPr>
              <a:t> “</a:t>
            </a:r>
            <a:r>
              <a:rPr lang="en-AU" b="0" i="0" dirty="0">
                <a:effectLst/>
                <a:latin typeface="Calibri" panose="020F0502020204030204" pitchFamily="34" charset="0"/>
              </a:rPr>
              <a:t>Quality Data Science”</a:t>
            </a:r>
          </a:p>
        </p:txBody>
      </p:sp>
      <p:pic>
        <p:nvPicPr>
          <p:cNvPr id="7172" name="Picture 4" descr="Ein Bild, das Logo, Grafiken, Schrift, rot enthält.&#10;&#10;Automatisch generierte Beschreibung">
            <a:extLst>
              <a:ext uri="{FF2B5EF4-FFF2-40B4-BE49-F238E27FC236}">
                <a16:creationId xmlns:a16="http://schemas.microsoft.com/office/drawing/2014/main" id="{6770333F-3C0D-DF46-CA95-315A70FA061B}"/>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283939" y="743651"/>
            <a:ext cx="2175085" cy="1596605"/>
          </a:xfrm>
          <a:prstGeom prst="rect">
            <a:avLst/>
          </a:prstGeom>
          <a:noFill/>
          <a:extLst>
            <a:ext uri="{909E8E84-426E-40DD-AFC4-6F175D3DCCD1}">
              <a14:hiddenFill xmlns:a14="http://schemas.microsoft.com/office/drawing/2010/main">
                <a:solidFill>
                  <a:srgbClr val="FFFFFF"/>
                </a:solidFill>
              </a14:hiddenFill>
            </a:ext>
          </a:extLst>
        </p:spPr>
      </p:pic>
      <p:pic>
        <p:nvPicPr>
          <p:cNvPr id="7171" name="Picture 3" descr="Ein Bild, das Grafiken, Schrift, Screenshot, Logo enthält.&#10;&#10;Automatisch generierte Beschreibung">
            <a:extLst>
              <a:ext uri="{FF2B5EF4-FFF2-40B4-BE49-F238E27FC236}">
                <a16:creationId xmlns:a16="http://schemas.microsoft.com/office/drawing/2014/main" id="{0E28B2FE-EBC9-2F3E-1AF6-C8E6527020C5}"/>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805788" y="2756005"/>
            <a:ext cx="3112825" cy="1535770"/>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descr="Physikalisch-Technische Bundesanstalt - Wikipedia">
            <a:extLst>
              <a:ext uri="{FF2B5EF4-FFF2-40B4-BE49-F238E27FC236}">
                <a16:creationId xmlns:a16="http://schemas.microsoft.com/office/drawing/2014/main" id="{B49E269C-4D1C-BF08-D301-D99992612981}"/>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815069" y="4707525"/>
            <a:ext cx="3112825" cy="11725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26199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C8A32A9-3143-B57F-4A3D-CA756D4484CB}"/>
              </a:ext>
            </a:extLst>
          </p:cNvPr>
          <p:cNvSpPr>
            <a:spLocks noGrp="1"/>
          </p:cNvSpPr>
          <p:nvPr>
            <p:ph type="title"/>
          </p:nvPr>
        </p:nvSpPr>
        <p:spPr/>
        <p:txBody>
          <a:bodyPr/>
          <a:lstStyle/>
          <a:p>
            <a:r>
              <a:rPr lang="en-GB" dirty="0"/>
              <a:t>XAI-Tris: Non-Linear Explanability Benchmarks</a:t>
            </a:r>
            <a:endParaRPr lang="en-US" dirty="0"/>
          </a:p>
        </p:txBody>
      </p:sp>
      <p:sp>
        <p:nvSpPr>
          <p:cNvPr id="3" name="Content Placeholder 2">
            <a:extLst>
              <a:ext uri="{FF2B5EF4-FFF2-40B4-BE49-F238E27FC236}">
                <a16:creationId xmlns:a16="http://schemas.microsoft.com/office/drawing/2014/main" id="{F9D9D99C-02E0-3894-F928-A4A3323CDFAA}"/>
              </a:ext>
            </a:extLst>
          </p:cNvPr>
          <p:cNvSpPr txBox="1">
            <a:spLocks/>
          </p:cNvSpPr>
          <p:nvPr/>
        </p:nvSpPr>
        <p:spPr>
          <a:xfrm>
            <a:off x="838201" y="1690688"/>
            <a:ext cx="5191496" cy="2260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800" dirty="0"/>
              <a:t>4 binary classification scenarios (Tetris T vs L)</a:t>
            </a:r>
          </a:p>
          <a:p>
            <a:r>
              <a:rPr lang="en-GB" sz="1800" dirty="0"/>
              <a:t>2 background types</a:t>
            </a:r>
          </a:p>
          <a:p>
            <a:pPr lvl="1"/>
            <a:r>
              <a:rPr lang="en-GB" sz="1800" dirty="0"/>
              <a:t>White Noise</a:t>
            </a:r>
          </a:p>
          <a:p>
            <a:pPr lvl="1"/>
            <a:r>
              <a:rPr lang="en-GB" sz="1800" dirty="0"/>
              <a:t>Correlated noise (Gaussian smoothing)</a:t>
            </a:r>
          </a:p>
          <a:p>
            <a:r>
              <a:rPr lang="en-GB" sz="1800" dirty="0"/>
              <a:t>3 Machine learning architectures</a:t>
            </a:r>
          </a:p>
          <a:p>
            <a:r>
              <a:rPr lang="en-GB" sz="1800" dirty="0"/>
              <a:t>16 XAI methods and 4 performance baselines</a:t>
            </a:r>
          </a:p>
        </p:txBody>
      </p:sp>
      <p:grpSp>
        <p:nvGrpSpPr>
          <p:cNvPr id="4" name="Group 2">
            <a:extLst>
              <a:ext uri="{FF2B5EF4-FFF2-40B4-BE49-F238E27FC236}">
                <a16:creationId xmlns:a16="http://schemas.microsoft.com/office/drawing/2014/main" id="{A5212E32-8AA8-CE31-60FE-8F60BE3EC46F}"/>
              </a:ext>
            </a:extLst>
          </p:cNvPr>
          <p:cNvGrpSpPr/>
          <p:nvPr/>
        </p:nvGrpSpPr>
        <p:grpSpPr>
          <a:xfrm>
            <a:off x="7357082" y="3951351"/>
            <a:ext cx="4197825" cy="2547332"/>
            <a:chOff x="901891" y="3770296"/>
            <a:chExt cx="4359322" cy="2982989"/>
          </a:xfrm>
        </p:grpSpPr>
        <p:pic>
          <p:nvPicPr>
            <p:cNvPr id="14" name="Picture 7">
              <a:extLst>
                <a:ext uri="{FF2B5EF4-FFF2-40B4-BE49-F238E27FC236}">
                  <a16:creationId xmlns:a16="http://schemas.microsoft.com/office/drawing/2014/main" id="{7161ABF5-BF58-4CDA-C7D7-957FC2046BBF}"/>
                </a:ext>
              </a:extLst>
            </p:cNvPr>
            <p:cNvPicPr>
              <a:picLocks noChangeAspect="1"/>
            </p:cNvPicPr>
            <p:nvPr/>
          </p:nvPicPr>
          <p:blipFill rotWithShape="1">
            <a:blip r:embed="rId2">
              <a:extLst>
                <a:ext uri="{28A0092B-C50C-407E-A947-70E740481C1C}">
                  <a14:useLocalDpi xmlns:a14="http://schemas.microsoft.com/office/drawing/2010/main" val="0"/>
                </a:ext>
              </a:extLst>
            </a:blip>
            <a:srcRect b="67766"/>
            <a:stretch/>
          </p:blipFill>
          <p:spPr>
            <a:xfrm>
              <a:off x="901891" y="3770296"/>
              <a:ext cx="4359322" cy="1325563"/>
            </a:xfrm>
            <a:prstGeom prst="rect">
              <a:avLst/>
            </a:prstGeom>
          </p:spPr>
        </p:pic>
        <p:pic>
          <p:nvPicPr>
            <p:cNvPr id="15" name="Picture 8">
              <a:extLst>
                <a:ext uri="{FF2B5EF4-FFF2-40B4-BE49-F238E27FC236}">
                  <a16:creationId xmlns:a16="http://schemas.microsoft.com/office/drawing/2014/main" id="{55F038B3-3F7B-C4EE-9358-6FC982ABB847}"/>
                </a:ext>
              </a:extLst>
            </p:cNvPr>
            <p:cNvPicPr>
              <a:picLocks noChangeAspect="1"/>
            </p:cNvPicPr>
            <p:nvPr/>
          </p:nvPicPr>
          <p:blipFill rotWithShape="1">
            <a:blip r:embed="rId2">
              <a:extLst>
                <a:ext uri="{28A0092B-C50C-407E-A947-70E740481C1C}">
                  <a14:useLocalDpi xmlns:a14="http://schemas.microsoft.com/office/drawing/2010/main" val="0"/>
                </a:ext>
              </a:extLst>
            </a:blip>
            <a:srcRect t="39208" b="20488"/>
            <a:stretch/>
          </p:blipFill>
          <p:spPr>
            <a:xfrm>
              <a:off x="901891" y="5095859"/>
              <a:ext cx="4359322" cy="1657426"/>
            </a:xfrm>
            <a:prstGeom prst="rect">
              <a:avLst/>
            </a:prstGeom>
          </p:spPr>
        </p:pic>
      </p:grpSp>
      <p:pic>
        <p:nvPicPr>
          <p:cNvPr id="16" name="Content Placeholder 3">
            <a:extLst>
              <a:ext uri="{FF2B5EF4-FFF2-40B4-BE49-F238E27FC236}">
                <a16:creationId xmlns:a16="http://schemas.microsoft.com/office/drawing/2014/main" id="{6B38E5D7-1B37-0D6C-1347-EB5F2B62EB66}"/>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38200" y="4320683"/>
            <a:ext cx="4197825" cy="2395038"/>
          </a:xfrm>
          <a:prstGeom prst="rect">
            <a:avLst/>
          </a:prstGeom>
        </p:spPr>
      </p:pic>
      <p:pic>
        <p:nvPicPr>
          <p:cNvPr id="17" name="Picture 4">
            <a:extLst>
              <a:ext uri="{FF2B5EF4-FFF2-40B4-BE49-F238E27FC236}">
                <a16:creationId xmlns:a16="http://schemas.microsoft.com/office/drawing/2014/main" id="{4438A0A5-DA86-85DA-4BFC-B2EEFADBAD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95289" y="1402584"/>
            <a:ext cx="3959618" cy="2402571"/>
          </a:xfrm>
          <a:prstGeom prst="rect">
            <a:avLst/>
          </a:prstGeom>
        </p:spPr>
      </p:pic>
      <p:sp>
        <p:nvSpPr>
          <p:cNvPr id="18" name="TextBox 10">
            <a:extLst>
              <a:ext uri="{FF2B5EF4-FFF2-40B4-BE49-F238E27FC236}">
                <a16:creationId xmlns:a16="http://schemas.microsoft.com/office/drawing/2014/main" id="{4D6E3487-E59F-E2AD-EC73-83038160C823}"/>
              </a:ext>
            </a:extLst>
          </p:cNvPr>
          <p:cNvSpPr txBox="1"/>
          <p:nvPr/>
        </p:nvSpPr>
        <p:spPr>
          <a:xfrm>
            <a:off x="1666517" y="3951351"/>
            <a:ext cx="2212042" cy="338554"/>
          </a:xfrm>
          <a:prstGeom prst="rect">
            <a:avLst/>
          </a:prstGeom>
          <a:noFill/>
        </p:spPr>
        <p:txBody>
          <a:bodyPr wrap="square" rtlCol="0">
            <a:spAutoFit/>
          </a:bodyPr>
          <a:lstStyle/>
          <a:p>
            <a:pPr algn="ctr"/>
            <a:r>
              <a:rPr lang="en-GB" sz="1600" b="1" dirty="0"/>
              <a:t>Data:</a:t>
            </a:r>
          </a:p>
        </p:txBody>
      </p:sp>
      <p:sp>
        <p:nvSpPr>
          <p:cNvPr id="19" name="TextBox 11">
            <a:extLst>
              <a:ext uri="{FF2B5EF4-FFF2-40B4-BE49-F238E27FC236}">
                <a16:creationId xmlns:a16="http://schemas.microsoft.com/office/drawing/2014/main" id="{3978D836-61FE-C1A3-542C-86B64889E0B9}"/>
              </a:ext>
            </a:extLst>
          </p:cNvPr>
          <p:cNvSpPr txBox="1"/>
          <p:nvPr/>
        </p:nvSpPr>
        <p:spPr>
          <a:xfrm>
            <a:off x="5672099" y="4790931"/>
            <a:ext cx="1684983" cy="584775"/>
          </a:xfrm>
          <a:prstGeom prst="rect">
            <a:avLst/>
          </a:prstGeom>
          <a:noFill/>
        </p:spPr>
        <p:txBody>
          <a:bodyPr wrap="square" rtlCol="0">
            <a:spAutoFit/>
          </a:bodyPr>
          <a:lstStyle/>
          <a:p>
            <a:pPr algn="ctr"/>
            <a:r>
              <a:rPr lang="en-GB" sz="1600" b="1" dirty="0"/>
              <a:t>Qualitative Results (LIME):</a:t>
            </a:r>
          </a:p>
        </p:txBody>
      </p:sp>
      <p:sp>
        <p:nvSpPr>
          <p:cNvPr id="20" name="TextBox 12">
            <a:extLst>
              <a:ext uri="{FF2B5EF4-FFF2-40B4-BE49-F238E27FC236}">
                <a16:creationId xmlns:a16="http://schemas.microsoft.com/office/drawing/2014/main" id="{86E46B8D-8994-0787-966D-27CEE440CA47}"/>
              </a:ext>
            </a:extLst>
          </p:cNvPr>
          <p:cNvSpPr txBox="1"/>
          <p:nvPr/>
        </p:nvSpPr>
        <p:spPr>
          <a:xfrm>
            <a:off x="5806829" y="2311483"/>
            <a:ext cx="1415521" cy="584775"/>
          </a:xfrm>
          <a:prstGeom prst="rect">
            <a:avLst/>
          </a:prstGeom>
          <a:noFill/>
        </p:spPr>
        <p:txBody>
          <a:bodyPr wrap="square" rtlCol="0">
            <a:spAutoFit/>
          </a:bodyPr>
          <a:lstStyle/>
          <a:p>
            <a:pPr algn="ctr"/>
            <a:r>
              <a:rPr lang="en-GB" sz="1600" b="1" dirty="0"/>
              <a:t>Quantitative Results:</a:t>
            </a:r>
          </a:p>
        </p:txBody>
      </p:sp>
    </p:spTree>
    <p:extLst>
      <p:ext uri="{BB962C8B-B14F-4D97-AF65-F5344CB8AC3E}">
        <p14:creationId xmlns:p14="http://schemas.microsoft.com/office/powerpoint/2010/main" val="4030915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C8A32A9-3143-B57F-4A3D-CA756D4484CB}"/>
              </a:ext>
            </a:extLst>
          </p:cNvPr>
          <p:cNvSpPr>
            <a:spLocks noGrp="1"/>
          </p:cNvSpPr>
          <p:nvPr>
            <p:ph type="title"/>
          </p:nvPr>
        </p:nvSpPr>
        <p:spPr/>
        <p:txBody>
          <a:bodyPr/>
          <a:lstStyle/>
          <a:p>
            <a:r>
              <a:rPr lang="en-GB" dirty="0"/>
              <a:t>NLP and MRI Benchmarks</a:t>
            </a:r>
            <a:endParaRPr lang="en-US" dirty="0"/>
          </a:p>
        </p:txBody>
      </p:sp>
      <p:sp>
        <p:nvSpPr>
          <p:cNvPr id="3" name="Content Placeholder 2">
            <a:extLst>
              <a:ext uri="{FF2B5EF4-FFF2-40B4-BE49-F238E27FC236}">
                <a16:creationId xmlns:a16="http://schemas.microsoft.com/office/drawing/2014/main" id="{F9D9D99C-02E0-3894-F928-A4A3323CDFAA}"/>
              </a:ext>
            </a:extLst>
          </p:cNvPr>
          <p:cNvSpPr txBox="1">
            <a:spLocks/>
          </p:cNvSpPr>
          <p:nvPr/>
        </p:nvSpPr>
        <p:spPr>
          <a:xfrm>
            <a:off x="838200" y="1690688"/>
            <a:ext cx="10450901" cy="2260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800" dirty="0"/>
              <a:t>Ground truth NLP benchmark for studying fairness and </a:t>
            </a:r>
            <a:r>
              <a:rPr lang="en-GB" sz="1800" dirty="0" err="1"/>
              <a:t>explainability</a:t>
            </a:r>
            <a:endParaRPr lang="en-GB" sz="1800" dirty="0"/>
          </a:p>
          <a:p>
            <a:endParaRPr lang="en-GB" sz="1800" dirty="0"/>
          </a:p>
          <a:p>
            <a:endParaRPr lang="en-GB" sz="1800" dirty="0"/>
          </a:p>
          <a:p>
            <a:endParaRPr lang="en-GB" sz="1800" dirty="0"/>
          </a:p>
          <a:p>
            <a:endParaRPr lang="en-GB" sz="1800" dirty="0"/>
          </a:p>
          <a:p>
            <a:r>
              <a:rPr lang="en-GB" sz="1800" dirty="0"/>
              <a:t>Influence of pre-training models on explanation quality of semi-synthetic MRI data</a:t>
            </a:r>
          </a:p>
        </p:txBody>
      </p:sp>
      <p:pic>
        <p:nvPicPr>
          <p:cNvPr id="7" name="Picture 6">
            <a:extLst>
              <a:ext uri="{FF2B5EF4-FFF2-40B4-BE49-F238E27FC236}">
                <a16:creationId xmlns:a16="http://schemas.microsoft.com/office/drawing/2014/main" id="{FC55F80B-C03B-2D85-5B4E-7A59B39B58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5642" y="2234151"/>
            <a:ext cx="7772400" cy="902601"/>
          </a:xfrm>
          <a:prstGeom prst="rect">
            <a:avLst/>
          </a:prstGeom>
        </p:spPr>
      </p:pic>
      <p:grpSp>
        <p:nvGrpSpPr>
          <p:cNvPr id="8" name="Group 7">
            <a:extLst>
              <a:ext uri="{FF2B5EF4-FFF2-40B4-BE49-F238E27FC236}">
                <a16:creationId xmlns:a16="http://schemas.microsoft.com/office/drawing/2014/main" id="{AC255583-C051-373E-03B8-2994202AEE83}"/>
              </a:ext>
            </a:extLst>
          </p:cNvPr>
          <p:cNvGrpSpPr/>
          <p:nvPr/>
        </p:nvGrpSpPr>
        <p:grpSpPr>
          <a:xfrm>
            <a:off x="2719118" y="4013203"/>
            <a:ext cx="6753763" cy="2479672"/>
            <a:chOff x="842573" y="3212977"/>
            <a:chExt cx="7413226" cy="2816166"/>
          </a:xfrm>
        </p:grpSpPr>
        <p:pic>
          <p:nvPicPr>
            <p:cNvPr id="9" name="Picture 8" descr="A picture containing calendar&#10;&#10;Description automatically generated">
              <a:extLst>
                <a:ext uri="{FF2B5EF4-FFF2-40B4-BE49-F238E27FC236}">
                  <a16:creationId xmlns:a16="http://schemas.microsoft.com/office/drawing/2014/main" id="{22D6438E-3BC7-3457-77C2-8E8C94CA5E33}"/>
                </a:ext>
              </a:extLst>
            </p:cNvPr>
            <p:cNvPicPr>
              <a:picLocks noChangeAspect="1"/>
            </p:cNvPicPr>
            <p:nvPr/>
          </p:nvPicPr>
          <p:blipFill rotWithShape="1">
            <a:blip r:embed="rId3">
              <a:extLst>
                <a:ext uri="{28A0092B-C50C-407E-A947-70E740481C1C}">
                  <a14:useLocalDpi xmlns:a14="http://schemas.microsoft.com/office/drawing/2010/main" val="0"/>
                </a:ext>
              </a:extLst>
            </a:blip>
            <a:srcRect b="28124"/>
            <a:stretch/>
          </p:blipFill>
          <p:spPr>
            <a:xfrm>
              <a:off x="842573" y="3212977"/>
              <a:ext cx="7413226" cy="1580180"/>
            </a:xfrm>
            <a:prstGeom prst="rect">
              <a:avLst/>
            </a:prstGeom>
          </p:spPr>
        </p:pic>
        <p:grpSp>
          <p:nvGrpSpPr>
            <p:cNvPr id="10" name="Group 9">
              <a:extLst>
                <a:ext uri="{FF2B5EF4-FFF2-40B4-BE49-F238E27FC236}">
                  <a16:creationId xmlns:a16="http://schemas.microsoft.com/office/drawing/2014/main" id="{3E6EFEC3-8F87-7168-2661-2D3E89A22BB0}"/>
                </a:ext>
              </a:extLst>
            </p:cNvPr>
            <p:cNvGrpSpPr/>
            <p:nvPr/>
          </p:nvGrpSpPr>
          <p:grpSpPr>
            <a:xfrm>
              <a:off x="842573" y="4797152"/>
              <a:ext cx="7375500" cy="1231991"/>
              <a:chOff x="1566111" y="4685463"/>
              <a:chExt cx="7375500" cy="1231991"/>
            </a:xfrm>
          </p:grpSpPr>
          <p:pic>
            <p:nvPicPr>
              <p:cNvPr id="12" name="Picture 11" descr="Chart, box and whisker chart&#10;&#10;Description automatically generated">
                <a:extLst>
                  <a:ext uri="{FF2B5EF4-FFF2-40B4-BE49-F238E27FC236}">
                    <a16:creationId xmlns:a16="http://schemas.microsoft.com/office/drawing/2014/main" id="{0933ABA3-2D6B-87E5-D8A6-CA86FD9DB96E}"/>
                  </a:ext>
                </a:extLst>
              </p:cNvPr>
              <p:cNvPicPr>
                <a:picLocks noChangeAspect="1"/>
              </p:cNvPicPr>
              <p:nvPr/>
            </p:nvPicPr>
            <p:blipFill rotWithShape="1">
              <a:blip r:embed="rId4">
                <a:extLst>
                  <a:ext uri="{28A0092B-C50C-407E-A947-70E740481C1C}">
                    <a14:useLocalDpi xmlns:a14="http://schemas.microsoft.com/office/drawing/2010/main" val="0"/>
                  </a:ext>
                </a:extLst>
              </a:blip>
              <a:srcRect t="2" b="52168"/>
              <a:stretch/>
            </p:blipFill>
            <p:spPr>
              <a:xfrm>
                <a:off x="5239561" y="4693454"/>
                <a:ext cx="3702050" cy="1224000"/>
              </a:xfrm>
              <a:prstGeom prst="rect">
                <a:avLst/>
              </a:prstGeom>
            </p:spPr>
          </p:pic>
          <p:pic>
            <p:nvPicPr>
              <p:cNvPr id="13" name="Picture 12" descr="Chart, box and whisker chart&#10;&#10;Description automatically generated">
                <a:extLst>
                  <a:ext uri="{FF2B5EF4-FFF2-40B4-BE49-F238E27FC236}">
                    <a16:creationId xmlns:a16="http://schemas.microsoft.com/office/drawing/2014/main" id="{6E1FD746-8A5E-4B0A-C0C5-BFCCCCDE498E}"/>
                  </a:ext>
                </a:extLst>
              </p:cNvPr>
              <p:cNvPicPr>
                <a:picLocks noChangeAspect="1"/>
              </p:cNvPicPr>
              <p:nvPr/>
            </p:nvPicPr>
            <p:blipFill rotWithShape="1">
              <a:blip r:embed="rId4">
                <a:extLst>
                  <a:ext uri="{28A0092B-C50C-407E-A947-70E740481C1C}">
                    <a14:useLocalDpi xmlns:a14="http://schemas.microsoft.com/office/drawing/2010/main" val="0"/>
                  </a:ext>
                </a:extLst>
              </a:blip>
              <a:srcRect t="48210" b="3961"/>
              <a:stretch/>
            </p:blipFill>
            <p:spPr>
              <a:xfrm>
                <a:off x="1566111" y="4685463"/>
                <a:ext cx="3702050" cy="1224000"/>
              </a:xfrm>
              <a:prstGeom prst="rect">
                <a:avLst/>
              </a:prstGeom>
            </p:spPr>
          </p:pic>
        </p:grpSp>
        <p:pic>
          <p:nvPicPr>
            <p:cNvPr id="11" name="Picture 10">
              <a:extLst>
                <a:ext uri="{FF2B5EF4-FFF2-40B4-BE49-F238E27FC236}">
                  <a16:creationId xmlns:a16="http://schemas.microsoft.com/office/drawing/2014/main" id="{AD135830-274D-0B62-6F2D-ABBB53D2D46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65852" y="4581563"/>
              <a:ext cx="2031605" cy="199688"/>
            </a:xfrm>
            <a:prstGeom prst="rect">
              <a:avLst/>
            </a:prstGeom>
          </p:spPr>
        </p:pic>
      </p:grpSp>
    </p:spTree>
    <p:extLst>
      <p:ext uri="{BB962C8B-B14F-4D97-AF65-F5344CB8AC3E}">
        <p14:creationId xmlns:p14="http://schemas.microsoft.com/office/powerpoint/2010/main" val="42438391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C278052-CA49-D6B8-5421-5869801179F0}"/>
              </a:ext>
            </a:extLst>
          </p:cNvPr>
          <p:cNvSpPr>
            <a:spLocks noGrp="1"/>
          </p:cNvSpPr>
          <p:nvPr>
            <p:ph type="ctrTitle"/>
          </p:nvPr>
        </p:nvSpPr>
        <p:spPr/>
        <p:txBody>
          <a:bodyPr/>
          <a:lstStyle/>
          <a:p>
            <a:r>
              <a:rPr lang="en-AU" dirty="0"/>
              <a:t>4. Your contribution</a:t>
            </a:r>
          </a:p>
        </p:txBody>
      </p:sp>
      <p:sp>
        <p:nvSpPr>
          <p:cNvPr id="3" name="Untertitel 2">
            <a:extLst>
              <a:ext uri="{FF2B5EF4-FFF2-40B4-BE49-F238E27FC236}">
                <a16:creationId xmlns:a16="http://schemas.microsoft.com/office/drawing/2014/main" id="{85BADF83-4F46-9276-9B5D-790849E339BD}"/>
              </a:ext>
            </a:extLst>
          </p:cNvPr>
          <p:cNvSpPr>
            <a:spLocks noGrp="1"/>
          </p:cNvSpPr>
          <p:nvPr>
            <p:ph type="subTitle" idx="1"/>
          </p:nvPr>
        </p:nvSpPr>
        <p:spPr/>
        <p:txBody>
          <a:bodyPr>
            <a:normAutofit/>
          </a:bodyPr>
          <a:lstStyle/>
          <a:p>
            <a:r>
              <a:rPr lang="en-AU" b="1" dirty="0">
                <a:solidFill>
                  <a:srgbClr val="000000"/>
                </a:solidFill>
                <a:latin typeface="Calibri Light" panose="020F0302020204030204" pitchFamily="34" charset="0"/>
              </a:rPr>
              <a:t>XAI Benchmarking </a:t>
            </a:r>
            <a:r>
              <a:rPr lang="fr-CH" b="1" dirty="0">
                <a:solidFill>
                  <a:srgbClr val="000000"/>
                </a:solidFill>
                <a:latin typeface="Calibri Light" panose="020F0302020204030204" pitchFamily="34" charset="0"/>
              </a:rPr>
              <a:t>Platform</a:t>
            </a:r>
            <a:endParaRPr lang="en-AU" b="1" dirty="0">
              <a:solidFill>
                <a:srgbClr val="000000"/>
              </a:solidFill>
              <a:latin typeface="Calibri Light" panose="020F0302020204030204" pitchFamily="34" charset="0"/>
            </a:endParaRPr>
          </a:p>
        </p:txBody>
      </p:sp>
    </p:spTree>
    <p:extLst>
      <p:ext uri="{BB962C8B-B14F-4D97-AF65-F5344CB8AC3E}">
        <p14:creationId xmlns:p14="http://schemas.microsoft.com/office/powerpoint/2010/main" val="4936096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1D05CD8-AE64-F723-D8C3-365A86CEB684}"/>
              </a:ext>
            </a:extLst>
          </p:cNvPr>
          <p:cNvSpPr>
            <a:spLocks noGrp="1"/>
          </p:cNvSpPr>
          <p:nvPr>
            <p:ph type="title"/>
          </p:nvPr>
        </p:nvSpPr>
        <p:spPr/>
        <p:txBody>
          <a:bodyPr/>
          <a:lstStyle/>
          <a:p>
            <a:r>
              <a:rPr lang="en-US" dirty="0"/>
              <a:t>Open-source platform for benchmarking XAI</a:t>
            </a:r>
          </a:p>
        </p:txBody>
      </p:sp>
      <p:pic>
        <p:nvPicPr>
          <p:cNvPr id="5" name="Inhaltsplatzhalter 4" descr="Ein Bild, das Text, Quittung, Schrift, Screenshot enthält.&#10;&#10;Automatisch generierte Beschreibung">
            <a:extLst>
              <a:ext uri="{FF2B5EF4-FFF2-40B4-BE49-F238E27FC236}">
                <a16:creationId xmlns:a16="http://schemas.microsoft.com/office/drawing/2014/main" id="{14D1F253-22EB-0215-35A4-30C5AFCEF701}"/>
              </a:ext>
            </a:extLst>
          </p:cNvPr>
          <p:cNvPicPr>
            <a:picLocks noGrp="1" noChangeAspect="1"/>
          </p:cNvPicPr>
          <p:nvPr>
            <p:ph idx="1"/>
          </p:nvPr>
        </p:nvPicPr>
        <p:blipFill rotWithShape="1">
          <a:blip r:embed="rId2"/>
          <a:srcRect r="32018"/>
          <a:stretch/>
        </p:blipFill>
        <p:spPr>
          <a:xfrm>
            <a:off x="838200" y="2211555"/>
            <a:ext cx="4587240" cy="2628172"/>
          </a:xfrm>
        </p:spPr>
      </p:pic>
      <p:pic>
        <p:nvPicPr>
          <p:cNvPr id="6" name="Picture 2">
            <a:extLst>
              <a:ext uri="{FF2B5EF4-FFF2-40B4-BE49-F238E27FC236}">
                <a16:creationId xmlns:a16="http://schemas.microsoft.com/office/drawing/2014/main" id="{79B70066-689A-479B-006E-0764A0F191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00436" y="4948426"/>
            <a:ext cx="1544449" cy="1544449"/>
          </a:xfrm>
          <a:prstGeom prst="rect">
            <a:avLst/>
          </a:prstGeom>
          <a:noFill/>
          <a:extLst>
            <a:ext uri="{909E8E84-426E-40DD-AFC4-6F175D3DCCD1}">
              <a14:hiddenFill xmlns:a14="http://schemas.microsoft.com/office/drawing/2010/main">
                <a:solidFill>
                  <a:srgbClr val="FFFFFF"/>
                </a:solidFill>
              </a14:hiddenFill>
            </a:ext>
          </a:extLst>
        </p:spPr>
      </p:pic>
      <p:pic>
        <p:nvPicPr>
          <p:cNvPr id="8" name="Grafik 7" descr="Ein Bild, das Text, Screenshot, Schrift, Diagramm enthält.&#10;&#10;Automatisch generierte Beschreibung">
            <a:extLst>
              <a:ext uri="{FF2B5EF4-FFF2-40B4-BE49-F238E27FC236}">
                <a16:creationId xmlns:a16="http://schemas.microsoft.com/office/drawing/2014/main" id="{65C5F6DC-F972-A159-44A7-C001B0BAA668}"/>
              </a:ext>
            </a:extLst>
          </p:cNvPr>
          <p:cNvPicPr>
            <a:picLocks noChangeAspect="1"/>
          </p:cNvPicPr>
          <p:nvPr/>
        </p:nvPicPr>
        <p:blipFill>
          <a:blip r:embed="rId4"/>
          <a:stretch>
            <a:fillRect/>
          </a:stretch>
        </p:blipFill>
        <p:spPr>
          <a:xfrm>
            <a:off x="5795598" y="2211555"/>
            <a:ext cx="5779259" cy="4145990"/>
          </a:xfrm>
          <a:prstGeom prst="rect">
            <a:avLst/>
          </a:prstGeom>
        </p:spPr>
      </p:pic>
      <p:sp>
        <p:nvSpPr>
          <p:cNvPr id="9" name="Textfeld 8">
            <a:extLst>
              <a:ext uri="{FF2B5EF4-FFF2-40B4-BE49-F238E27FC236}">
                <a16:creationId xmlns:a16="http://schemas.microsoft.com/office/drawing/2014/main" id="{B002C576-1657-9EA7-23D4-580CB82C8FD5}"/>
              </a:ext>
            </a:extLst>
          </p:cNvPr>
          <p:cNvSpPr txBox="1"/>
          <p:nvPr/>
        </p:nvSpPr>
        <p:spPr>
          <a:xfrm>
            <a:off x="838200" y="1702746"/>
            <a:ext cx="2034461" cy="400110"/>
          </a:xfrm>
          <a:prstGeom prst="rect">
            <a:avLst/>
          </a:prstGeom>
          <a:noFill/>
        </p:spPr>
        <p:txBody>
          <a:bodyPr wrap="square" rtlCol="0">
            <a:spAutoFit/>
          </a:bodyPr>
          <a:lstStyle/>
          <a:p>
            <a:r>
              <a:rPr lang="en-GB" sz="2000" b="1" dirty="0"/>
              <a:t>EvalAI Platform</a:t>
            </a:r>
          </a:p>
        </p:txBody>
      </p:sp>
      <p:sp>
        <p:nvSpPr>
          <p:cNvPr id="10" name="Textfeld 9">
            <a:extLst>
              <a:ext uri="{FF2B5EF4-FFF2-40B4-BE49-F238E27FC236}">
                <a16:creationId xmlns:a16="http://schemas.microsoft.com/office/drawing/2014/main" id="{2BAE3DA4-7328-F964-8EBA-B66FADB15347}"/>
              </a:ext>
            </a:extLst>
          </p:cNvPr>
          <p:cNvSpPr txBox="1"/>
          <p:nvPr/>
        </p:nvSpPr>
        <p:spPr>
          <a:xfrm>
            <a:off x="5795598" y="1702746"/>
            <a:ext cx="2770929" cy="400110"/>
          </a:xfrm>
          <a:prstGeom prst="rect">
            <a:avLst/>
          </a:prstGeom>
          <a:noFill/>
        </p:spPr>
        <p:txBody>
          <a:bodyPr wrap="square" rtlCol="0">
            <a:spAutoFit/>
          </a:bodyPr>
          <a:lstStyle/>
          <a:p>
            <a:r>
              <a:rPr lang="en-GB" sz="2000" b="1" dirty="0"/>
              <a:t>Example architecture</a:t>
            </a:r>
          </a:p>
        </p:txBody>
      </p:sp>
    </p:spTree>
    <p:extLst>
      <p:ext uri="{BB962C8B-B14F-4D97-AF65-F5344CB8AC3E}">
        <p14:creationId xmlns:p14="http://schemas.microsoft.com/office/powerpoint/2010/main" val="9741037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C278052-CA49-D6B8-5421-5869801179F0}"/>
              </a:ext>
            </a:extLst>
          </p:cNvPr>
          <p:cNvSpPr>
            <a:spLocks noGrp="1"/>
          </p:cNvSpPr>
          <p:nvPr>
            <p:ph type="ctrTitle"/>
          </p:nvPr>
        </p:nvSpPr>
        <p:spPr/>
        <p:txBody>
          <a:bodyPr/>
          <a:lstStyle/>
          <a:p>
            <a:r>
              <a:rPr lang="en-AU" dirty="0"/>
              <a:t>5. Project Milestones</a:t>
            </a:r>
          </a:p>
        </p:txBody>
      </p:sp>
      <p:sp>
        <p:nvSpPr>
          <p:cNvPr id="3" name="Untertitel 2">
            <a:extLst>
              <a:ext uri="{FF2B5EF4-FFF2-40B4-BE49-F238E27FC236}">
                <a16:creationId xmlns:a16="http://schemas.microsoft.com/office/drawing/2014/main" id="{85BADF83-4F46-9276-9B5D-790849E339BD}"/>
              </a:ext>
            </a:extLst>
          </p:cNvPr>
          <p:cNvSpPr>
            <a:spLocks noGrp="1"/>
          </p:cNvSpPr>
          <p:nvPr>
            <p:ph type="subTitle" idx="1"/>
          </p:nvPr>
        </p:nvSpPr>
        <p:spPr/>
        <p:txBody>
          <a:bodyPr>
            <a:normAutofit/>
          </a:bodyPr>
          <a:lstStyle/>
          <a:p>
            <a:r>
              <a:rPr lang="de-CH" b="0" i="0" u="none" strike="noStrike" dirty="0">
                <a:solidFill>
                  <a:srgbClr val="000000"/>
                </a:solidFill>
                <a:effectLst/>
                <a:latin typeface="Calibri" panose="020F0502020204030204" pitchFamily="34" charset="0"/>
              </a:rPr>
              <a:t>WiSe 2023/2024: 01.10.2023 – 17.02.2024 </a:t>
            </a:r>
            <a:r>
              <a:rPr lang="de-CH" dirty="0">
                <a:solidFill>
                  <a:srgbClr val="000000"/>
                </a:solidFill>
                <a:latin typeface="Calibri" panose="020F0502020204030204" pitchFamily="34" charset="0"/>
              </a:rPr>
              <a:t>≈ 14 </a:t>
            </a:r>
            <a:r>
              <a:rPr lang="en-AU" dirty="0">
                <a:solidFill>
                  <a:srgbClr val="000000"/>
                </a:solidFill>
                <a:latin typeface="Calibri" panose="020F0502020204030204" pitchFamily="34" charset="0"/>
              </a:rPr>
              <a:t>weeks</a:t>
            </a:r>
            <a:endParaRPr lang="fr-CH" dirty="0">
              <a:solidFill>
                <a:srgbClr val="000000"/>
              </a:solidFill>
              <a:latin typeface="Calibri" panose="020F0502020204030204" pitchFamily="34" charset="0"/>
            </a:endParaRPr>
          </a:p>
        </p:txBody>
      </p:sp>
    </p:spTree>
    <p:extLst>
      <p:ext uri="{BB962C8B-B14F-4D97-AF65-F5344CB8AC3E}">
        <p14:creationId xmlns:p14="http://schemas.microsoft.com/office/powerpoint/2010/main" val="2550993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
            <a:extLst>
              <a:ext uri="{FF2B5EF4-FFF2-40B4-BE49-F238E27FC236}">
                <a16:creationId xmlns:a16="http://schemas.microsoft.com/office/drawing/2014/main" id="{1F6385D0-DF8D-BBF9-53C4-63FFEE6CF514}"/>
              </a:ext>
            </a:extLst>
          </p:cNvPr>
          <p:cNvSpPr>
            <a:spLocks noChangeArrowheads="1"/>
          </p:cNvSpPr>
          <p:nvPr/>
        </p:nvSpPr>
        <p:spPr bwMode="auto">
          <a:xfrm>
            <a:off x="2646363" y="18256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1800" b="0" i="0" u="none" strike="noStrike" cap="none" normalizeH="0" baseline="0">
                <a:ln>
                  <a:noFill/>
                </a:ln>
                <a:solidFill>
                  <a:srgbClr val="000000"/>
                </a:solidFill>
                <a:effectLst/>
                <a:latin typeface="Times"/>
              </a:rPr>
              <a:t> </a:t>
            </a:r>
            <a:endParaRPr kumimoji="0" lang="de-DE" altLang="de-DE" sz="1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de-DE" altLang="de-DE" sz="1800" b="0" i="0" u="none" strike="noStrike" cap="none" normalizeH="0" baseline="0">
              <a:ln>
                <a:noFill/>
              </a:ln>
              <a:solidFill>
                <a:schemeClr val="tx1"/>
              </a:solidFill>
              <a:effectLst/>
              <a:latin typeface="Arial" panose="020B0604020202020204" pitchFamily="34" charset="0"/>
            </a:endParaRPr>
          </a:p>
        </p:txBody>
      </p:sp>
      <p:graphicFrame>
        <p:nvGraphicFramePr>
          <p:cNvPr id="2" name="Inhaltsplatzhalter 3">
            <a:extLst>
              <a:ext uri="{FF2B5EF4-FFF2-40B4-BE49-F238E27FC236}">
                <a16:creationId xmlns:a16="http://schemas.microsoft.com/office/drawing/2014/main" id="{AF56BE90-DD94-A15C-3BA6-E30123AD8C37}"/>
              </a:ext>
            </a:extLst>
          </p:cNvPr>
          <p:cNvGraphicFramePr>
            <a:graphicFrameLocks noGrp="1"/>
          </p:cNvGraphicFramePr>
          <p:nvPr>
            <p:ph idx="1"/>
            <p:extLst>
              <p:ext uri="{D42A27DB-BD31-4B8C-83A1-F6EECF244321}">
                <p14:modId xmlns:p14="http://schemas.microsoft.com/office/powerpoint/2010/main" val="4138680384"/>
              </p:ext>
            </p:extLst>
          </p:nvPr>
        </p:nvGraphicFramePr>
        <p:xfrm>
          <a:off x="663490" y="369995"/>
          <a:ext cx="10865019" cy="6118009"/>
        </p:xfrm>
        <a:graphic>
          <a:graphicData uri="http://schemas.openxmlformats.org/drawingml/2006/table">
            <a:tbl>
              <a:tblPr firstRow="1" firstCol="1" bandRow="1">
                <a:tableStyleId>{10A1B5D5-9B99-4C35-A422-299274C87663}</a:tableStyleId>
              </a:tblPr>
              <a:tblGrid>
                <a:gridCol w="1428728">
                  <a:extLst>
                    <a:ext uri="{9D8B030D-6E8A-4147-A177-3AD203B41FA5}">
                      <a16:colId xmlns:a16="http://schemas.microsoft.com/office/drawing/2014/main" val="1554267655"/>
                    </a:ext>
                  </a:extLst>
                </a:gridCol>
                <a:gridCol w="3031287">
                  <a:extLst>
                    <a:ext uri="{9D8B030D-6E8A-4147-A177-3AD203B41FA5}">
                      <a16:colId xmlns:a16="http://schemas.microsoft.com/office/drawing/2014/main" val="3247333841"/>
                    </a:ext>
                  </a:extLst>
                </a:gridCol>
                <a:gridCol w="3145090">
                  <a:extLst>
                    <a:ext uri="{9D8B030D-6E8A-4147-A177-3AD203B41FA5}">
                      <a16:colId xmlns:a16="http://schemas.microsoft.com/office/drawing/2014/main" val="2960472463"/>
                    </a:ext>
                  </a:extLst>
                </a:gridCol>
                <a:gridCol w="3259914">
                  <a:extLst>
                    <a:ext uri="{9D8B030D-6E8A-4147-A177-3AD203B41FA5}">
                      <a16:colId xmlns:a16="http://schemas.microsoft.com/office/drawing/2014/main" val="3100968518"/>
                    </a:ext>
                  </a:extLst>
                </a:gridCol>
              </a:tblGrid>
              <a:tr h="669265">
                <a:tc>
                  <a:txBody>
                    <a:bodyPr/>
                    <a:lstStyle/>
                    <a:p>
                      <a:endParaRPr lang="en-AU"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AU" sz="1400" dirty="0"/>
                        <a:t>Milestone 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AU" sz="1400" dirty="0"/>
                        <a:t>Milestone 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AU" sz="1400" dirty="0"/>
                        <a:t>Milestone 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67441249"/>
                  </a:ext>
                </a:extLst>
              </a:tr>
              <a:tr h="340243">
                <a:tc>
                  <a:txBody>
                    <a:bodyPr/>
                    <a:lstStyle/>
                    <a:p>
                      <a:r>
                        <a:rPr lang="en-AU" sz="1400" noProof="0" dirty="0">
                          <a:solidFill>
                            <a:schemeClr val="tx1"/>
                          </a:solidFill>
                        </a:rPr>
                        <a:t>Timeline: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AU" sz="1400" b="1" dirty="0">
                          <a:solidFill>
                            <a:schemeClr val="tx1"/>
                          </a:solidFill>
                        </a:rPr>
                        <a:t>Mid November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AU" sz="1400" dirty="0">
                          <a:solidFill>
                            <a:schemeClr val="tx1"/>
                          </a:solidFill>
                        </a:rPr>
                        <a:t> </a:t>
                      </a:r>
                      <a:r>
                        <a:rPr lang="en-AU" sz="1400" b="1" dirty="0">
                          <a:solidFill>
                            <a:schemeClr val="tx1"/>
                          </a:solidFill>
                        </a:rPr>
                        <a:t>Before Christmas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AU" sz="1400" dirty="0">
                          <a:solidFill>
                            <a:schemeClr val="tx1"/>
                          </a:solidFill>
                        </a:rPr>
                        <a:t> </a:t>
                      </a:r>
                      <a:r>
                        <a:rPr lang="en-AU" sz="1400" b="1" dirty="0">
                          <a:solidFill>
                            <a:schemeClr val="tx1"/>
                          </a:solidFill>
                        </a:rPr>
                        <a:t>Last presentation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7993599"/>
                  </a:ext>
                </a:extLst>
              </a:tr>
              <a:tr h="2249599">
                <a:tc>
                  <a:txBody>
                    <a:bodyPr/>
                    <a:lstStyle/>
                    <a:p>
                      <a:r>
                        <a:rPr lang="en-AU" sz="1400" noProof="0" dirty="0"/>
                        <a:t>Goal: </a:t>
                      </a:r>
                    </a:p>
                    <a:p>
                      <a:pPr lvl="0">
                        <a:buNone/>
                      </a:pPr>
                      <a:endParaRPr lang="en-AU" sz="1400" noProof="0" dirty="0"/>
                    </a:p>
                    <a:p>
                      <a:pPr lvl="0">
                        <a:buNone/>
                      </a:pPr>
                      <a:endParaRPr lang="en-AU" sz="1400" noProof="0" dirty="0"/>
                    </a:p>
                    <a:p>
                      <a:pPr lvl="0">
                        <a:buNone/>
                      </a:pPr>
                      <a:endParaRPr lang="en-AU" sz="1400" noProof="0" dirty="0"/>
                    </a:p>
                    <a:p>
                      <a:pPr lvl="0">
                        <a:buNone/>
                      </a:pPr>
                      <a:r>
                        <a:rPr lang="en-AU" sz="1400" b="1" noProof="0" dirty="0">
                          <a:solidFill>
                            <a:schemeClr val="tx1"/>
                          </a:solidFill>
                          <a:highlight>
                            <a:srgbClr val="FFFF00"/>
                          </a:highlight>
                        </a:rPr>
                        <a:t>Demo after every milestone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342900" lvl="0" indent="-342900">
                        <a:buFont typeface="+mj-lt"/>
                        <a:buAutoNum type="arabicPeriod"/>
                      </a:pPr>
                      <a:r>
                        <a:rPr lang="en-AU" sz="1400" noProof="0" dirty="0"/>
                        <a:t>Installation of default EvalAI platform </a:t>
                      </a:r>
                      <a:endParaRPr lang="en-AU" sz="1400" strike="sngStrike" kern="1200" noProof="0" dirty="0">
                        <a:solidFill>
                          <a:srgbClr val="FF0000"/>
                        </a:solidFill>
                      </a:endParaRPr>
                    </a:p>
                    <a:p>
                      <a:pPr marL="342900" indent="-342900">
                        <a:buAutoNum type="arabicPeriod"/>
                      </a:pPr>
                      <a:r>
                        <a:rPr lang="en-AU" sz="1400" noProof="0" dirty="0"/>
                        <a:t>Set-up of simple prediction upload-based challenge</a:t>
                      </a:r>
                    </a:p>
                    <a:p>
                      <a:pPr marL="800100" lvl="1" indent="-342900">
                        <a:buAutoNum type="arabicPeriod"/>
                      </a:pPr>
                      <a:r>
                        <a:rPr lang="en-AU" sz="1400" noProof="0" dirty="0">
                          <a:solidFill>
                            <a:schemeClr val="tx1"/>
                          </a:solidFill>
                        </a:rPr>
                        <a:t>Using provided synthetic 8x8 Tetris dataset [</a:t>
                      </a:r>
                      <a:r>
                        <a:rPr lang="en-AU" sz="1400" noProof="0" dirty="0">
                          <a:solidFill>
                            <a:schemeClr val="tx1"/>
                          </a:solidFill>
                          <a:hlinkClick r:id="rId2"/>
                        </a:rPr>
                        <a:t>https://arxiv.org/pdf/2306.12816.pdf</a:t>
                      </a:r>
                      <a:r>
                        <a:rPr lang="en-AU" sz="1400" noProof="0" dirty="0">
                          <a:solidFill>
                            <a:schemeClr val="tx1"/>
                          </a:solidFill>
                        </a:rPr>
                        <a:t>] </a:t>
                      </a:r>
                      <a:endParaRPr lang="en-AU"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342900" indent="-342900">
                        <a:buAutoNum type="arabicPeriod"/>
                      </a:pPr>
                      <a:r>
                        <a:rPr lang="en-AU" sz="1400" noProof="0" dirty="0"/>
                        <a:t>Get example static code-upload based challenge [</a:t>
                      </a:r>
                      <a:r>
                        <a:rPr lang="en-AU" sz="1400" noProof="0" dirty="0">
                          <a:hlinkClick r:id="rId3"/>
                        </a:rPr>
                        <a:t>https://github.com/seermedical/msg-2022/tree/master</a:t>
                      </a:r>
                      <a:r>
                        <a:rPr lang="en-AU" sz="1400" noProof="0" dirty="0"/>
                        <a:t>] running</a:t>
                      </a:r>
                    </a:p>
                    <a:p>
                      <a:pPr marL="342900" indent="-342900">
                        <a:buAutoNum type="arabicPeriod"/>
                      </a:pPr>
                      <a:r>
                        <a:rPr lang="en-AU" sz="1400" noProof="0" dirty="0"/>
                        <a:t>Set-up </a:t>
                      </a:r>
                      <a:r>
                        <a:rPr lang="en-AU" sz="1400" u="none" noProof="0" dirty="0"/>
                        <a:t>of </a:t>
                      </a:r>
                      <a:r>
                        <a:rPr lang="en-AU" sz="1400" noProof="0" dirty="0"/>
                        <a:t>static code-upload based challenge </a:t>
                      </a:r>
                      <a:endParaRPr lang="en-AU" sz="1400" b="0" u="none" strike="noStrike" noProof="0" dirty="0">
                        <a:solidFill>
                          <a:schemeClr val="accent4"/>
                        </a:solidFill>
                      </a:endParaRPr>
                    </a:p>
                    <a:p>
                      <a:pPr marL="800100" lvl="1" indent="-342900">
                        <a:buAutoNum type="arabicPeriod"/>
                      </a:pPr>
                      <a:r>
                        <a:rPr lang="en-AU" sz="1400" b="0" u="none" strike="noStrike" noProof="0" dirty="0">
                          <a:solidFill>
                            <a:srgbClr val="000000"/>
                          </a:solidFill>
                        </a:rPr>
                        <a:t>Upload of user code</a:t>
                      </a:r>
                    </a:p>
                    <a:p>
                      <a:pPr marL="800100" lvl="1" indent="-342900">
                        <a:buAutoNum type="arabicPeriod"/>
                      </a:pPr>
                      <a:r>
                        <a:rPr lang="en-AU" sz="1400" b="0" u="none" strike="noStrike" noProof="0" dirty="0">
                          <a:solidFill>
                            <a:srgbClr val="000000"/>
                          </a:solidFill>
                        </a:rPr>
                        <a:t>Processing of that code</a:t>
                      </a:r>
                      <a:endParaRPr lang="en-AU" sz="1400" b="0" i="0" u="none" strike="noStrike" noProof="0" dirty="0">
                        <a:solidFill>
                          <a:srgbClr val="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342900" indent="-342900">
                        <a:buAutoNum type="arabicPeriod"/>
                      </a:pPr>
                      <a:r>
                        <a:rPr lang="en-AU" sz="1400" noProof="0" dirty="0"/>
                        <a:t>Modification of challenge to process trained ML model and </a:t>
                      </a:r>
                      <a:r>
                        <a:rPr lang="en-AU" sz="1400" b="0" noProof="0" dirty="0">
                          <a:solidFill>
                            <a:schemeClr val="tx1"/>
                          </a:solidFill>
                        </a:rPr>
                        <a:t>Post-hoc</a:t>
                      </a:r>
                      <a:r>
                        <a:rPr lang="en-AU" sz="1400" noProof="0" dirty="0"/>
                        <a:t> XAI methods</a:t>
                      </a:r>
                    </a:p>
                    <a:p>
                      <a:pPr marL="800100" marR="0" lvl="1" indent="-342900" algn="l" defTabSz="914400" rtl="0" eaLnBrk="1" fontAlgn="auto" latinLnBrk="0" hangingPunct="1">
                        <a:lnSpc>
                          <a:spcPct val="100000"/>
                        </a:lnSpc>
                        <a:spcBef>
                          <a:spcPts val="0"/>
                        </a:spcBef>
                        <a:spcAft>
                          <a:spcPts val="0"/>
                        </a:spcAft>
                        <a:buClrTx/>
                        <a:buSzTx/>
                        <a:buFontTx/>
                        <a:buAutoNum type="arabicPeriod"/>
                        <a:tabLst/>
                        <a:defRPr/>
                      </a:pPr>
                      <a:r>
                        <a:rPr lang="en-AU" sz="1400" noProof="0" dirty="0">
                          <a:solidFill>
                            <a:schemeClr val="tx1"/>
                          </a:solidFill>
                        </a:rPr>
                        <a:t>Using provided Synthetic 8x8 Tetris dataset [</a:t>
                      </a:r>
                      <a:r>
                        <a:rPr lang="en-AU" sz="1400" noProof="0" dirty="0">
                          <a:solidFill>
                            <a:schemeClr val="tx1"/>
                          </a:solidFill>
                          <a:hlinkClick r:id="rId2"/>
                        </a:rPr>
                        <a:t>https://arxiv.org/pdf/2306.12816.pdf</a:t>
                      </a:r>
                      <a:r>
                        <a:rPr lang="en-AU" sz="1400" noProof="0" dirty="0">
                          <a:solidFill>
                            <a:schemeClr val="tx1"/>
                          </a:solidFill>
                        </a:rPr>
                        <a:t>]</a:t>
                      </a:r>
                      <a:endParaRPr lang="en-AU" sz="1400" dirty="0">
                        <a:solidFill>
                          <a:schemeClr val="tx1"/>
                        </a:solidFill>
                      </a:endParaRPr>
                    </a:p>
                    <a:p>
                      <a:pPr marL="342900" indent="-342900">
                        <a:buAutoNum type="arabicPeriod"/>
                      </a:pPr>
                      <a:endParaRPr lang="en-AU" sz="1400" b="0" u="none" strike="noStrike" noProof="0" dirty="0">
                        <a:solidFill>
                          <a:schemeClr val="accent4"/>
                        </a:solidFill>
                      </a:endParaRPr>
                    </a:p>
                    <a:p>
                      <a:pPr marL="0" lvl="0" indent="0">
                        <a:buNone/>
                      </a:pPr>
                      <a:endParaRPr lang="en-AU" sz="1400" noProof="0" dirty="0"/>
                    </a:p>
                    <a:p>
                      <a:pPr marL="0" lvl="0" indent="0">
                        <a:buNone/>
                      </a:pPr>
                      <a:endParaRPr lang="en-AU"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5448153"/>
                  </a:ext>
                </a:extLst>
              </a:tr>
              <a:tr h="1478301">
                <a:tc>
                  <a:txBody>
                    <a:bodyPr/>
                    <a:lstStyle/>
                    <a:p>
                      <a:r>
                        <a:rPr lang="en-AU" sz="1400" noProof="0" dirty="0"/>
                        <a:t>Requirements: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indent="-285750">
                        <a:buFont typeface="Arial" panose="020B0604020202020204" pitchFamily="34" charset="0"/>
                        <a:buChar char="•"/>
                      </a:pPr>
                      <a:r>
                        <a:rPr lang="en-AU" sz="1400" noProof="0"/>
                        <a:t>Users can upload predictions</a:t>
                      </a:r>
                    </a:p>
                    <a:p>
                      <a:pPr marL="285750" indent="-285750">
                        <a:buFont typeface="Arial" panose="020B0604020202020204" pitchFamily="34" charset="0"/>
                        <a:buChar char="•"/>
                      </a:pPr>
                      <a:r>
                        <a:rPr lang="en-AU" sz="1400" noProof="0"/>
                        <a:t>Users receives evaluation scores via evaluation script</a:t>
                      </a:r>
                    </a:p>
                    <a:p>
                      <a:pPr marL="0" lvl="0" indent="0">
                        <a:buNone/>
                      </a:pPr>
                      <a:endParaRPr lang="en-AU" sz="1400" b="0" i="0" u="none" strike="noStrike" noProof="0" dirty="0">
                        <a:solidFill>
                          <a:schemeClr val="dk1"/>
                        </a:solidFill>
                        <a:latin typeface="Calibri"/>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indent="-285750">
                        <a:buFont typeface="Arial" panose="020B0604020202020204" pitchFamily="34" charset="0"/>
                        <a:buChar char="•"/>
                      </a:pPr>
                      <a:r>
                        <a:rPr lang="en-AU" sz="1400" dirty="0"/>
                        <a:t>Users can upload </a:t>
                      </a:r>
                      <a:r>
                        <a:rPr lang="en-AU" sz="1400" dirty="0" err="1"/>
                        <a:t>Dockerfile</a:t>
                      </a:r>
                      <a:r>
                        <a:rPr lang="en-AU" sz="1400" dirty="0"/>
                        <a:t> with code</a:t>
                      </a:r>
                    </a:p>
                    <a:p>
                      <a:pPr marL="285750" indent="-285750">
                        <a:buFont typeface="Arial" panose="020B0604020202020204" pitchFamily="34" charset="0"/>
                        <a:buChar char="•"/>
                      </a:pPr>
                      <a:r>
                        <a:rPr lang="en-AU" sz="1400" dirty="0"/>
                        <a:t>User-provided code from </a:t>
                      </a:r>
                      <a:r>
                        <a:rPr lang="en-AU" sz="1400" dirty="0" err="1"/>
                        <a:t>Dockerfile</a:t>
                      </a:r>
                      <a:r>
                        <a:rPr lang="en-AU" sz="1400" dirty="0"/>
                        <a:t> is executed and predictions are created</a:t>
                      </a:r>
                    </a:p>
                    <a:p>
                      <a:pPr marL="285750" indent="-285750">
                        <a:buFont typeface="Arial" panose="020B0604020202020204" pitchFamily="34" charset="0"/>
                        <a:buChar char="•"/>
                      </a:pPr>
                      <a:r>
                        <a:rPr lang="en-AU" sz="1400" noProof="0" dirty="0"/>
                        <a:t>Users receives evaluation scores via evaluation script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indent="-285750">
                        <a:buFont typeface="Arial" panose="020B0604020202020204" pitchFamily="34" charset="0"/>
                        <a:buChar char="•"/>
                      </a:pPr>
                      <a:r>
                        <a:rPr lang="en-AU" sz="1400" noProof="0"/>
                        <a:t>Users can upload Dockerfile with trained ML and XAI code</a:t>
                      </a:r>
                    </a:p>
                    <a:p>
                      <a:pPr marL="285750" indent="-285750">
                        <a:buFont typeface="Arial" panose="020B0604020202020204" pitchFamily="34" charset="0"/>
                        <a:buChar char="•"/>
                      </a:pPr>
                      <a:r>
                        <a:rPr lang="en-AU" sz="1400" noProof="0"/>
                        <a:t>XAI code is executed on trained ML model and test data</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AU" sz="1400" noProof="0"/>
                        <a:t>Users </a:t>
                      </a:r>
                      <a:r>
                        <a:rPr lang="en-AU" sz="1400" noProof="0" dirty="0"/>
                        <a:t>receives evaluation scores via evaluation script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8243603"/>
                  </a:ext>
                </a:extLst>
              </a:tr>
              <a:tr h="1237541">
                <a:tc>
                  <a:txBody>
                    <a:bodyPr/>
                    <a:lstStyle/>
                    <a:p>
                      <a:r>
                        <a:rPr lang="en-AU" sz="1400" noProof="0"/>
                        <a:t>Your learnings:</a:t>
                      </a:r>
                      <a:endParaRPr lang="en-AU" sz="1400" noProof="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indent="-285750">
                        <a:buFont typeface="Arial" panose="020B0604020202020204" pitchFamily="34" charset="0"/>
                        <a:buChar char="•"/>
                      </a:pPr>
                      <a:r>
                        <a:rPr lang="en-AU" sz="1400" dirty="0"/>
                        <a:t>Git and GitHub</a:t>
                      </a:r>
                    </a:p>
                    <a:p>
                      <a:pPr marL="285750" indent="-285750">
                        <a:buFont typeface="Arial" panose="020B0604020202020204" pitchFamily="34" charset="0"/>
                        <a:buChar char="•"/>
                      </a:pPr>
                      <a:r>
                        <a:rPr lang="en-AU" sz="1400" dirty="0"/>
                        <a:t>Basic Docker and Linux</a:t>
                      </a:r>
                    </a:p>
                    <a:p>
                      <a:pPr marL="285750" indent="-285750">
                        <a:buFont typeface="Arial" panose="020B0604020202020204" pitchFamily="34" charset="0"/>
                        <a:buChar char="•"/>
                      </a:pPr>
                      <a:r>
                        <a:rPr lang="en-AU" sz="1400" dirty="0"/>
                        <a:t>Basic Python </a:t>
                      </a:r>
                      <a:r>
                        <a:rPr lang="en-AU" sz="1400" noProof="0" dirty="0"/>
                        <a:t>scripting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AU" sz="1400" dirty="0"/>
                        <a:t>Process flow of </a:t>
                      </a:r>
                      <a:r>
                        <a:rPr lang="en-AU" sz="1400" noProof="0" dirty="0"/>
                        <a:t>prediction upload-based</a:t>
                      </a:r>
                      <a:r>
                        <a:rPr lang="en-AU" sz="1400" dirty="0"/>
                        <a:t> </a:t>
                      </a:r>
                      <a:r>
                        <a:rPr lang="en-AU" sz="1400" noProof="0" dirty="0"/>
                        <a:t>EvalAI </a:t>
                      </a:r>
                      <a:r>
                        <a:rPr lang="en-AU" sz="1400" dirty="0"/>
                        <a:t>challenge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indent="-285750">
                        <a:buFont typeface="Arial" panose="020B0604020202020204" pitchFamily="34" charset="0"/>
                        <a:buChar char="•"/>
                      </a:pPr>
                      <a:r>
                        <a:rPr lang="en-AU" sz="1400" dirty="0"/>
                        <a:t>Advanced </a:t>
                      </a:r>
                      <a:r>
                        <a:rPr lang="en-AU" sz="1400" noProof="0" dirty="0" err="1"/>
                        <a:t>Dockerfile</a:t>
                      </a:r>
                      <a:r>
                        <a:rPr lang="en-AU" sz="1400" dirty="0"/>
                        <a:t> configurations (with YAML)</a:t>
                      </a:r>
                    </a:p>
                    <a:p>
                      <a:pPr marL="285750" indent="-285750">
                        <a:buFont typeface="Arial" panose="020B0604020202020204" pitchFamily="34" charset="0"/>
                        <a:buChar char="•"/>
                      </a:pPr>
                      <a:r>
                        <a:rPr lang="en-AU" sz="1400" dirty="0"/>
                        <a:t>Process flow of </a:t>
                      </a:r>
                      <a:r>
                        <a:rPr lang="en-AU" sz="1400" noProof="0" dirty="0"/>
                        <a:t>code-upload based EvalAI challenge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indent="-285750">
                        <a:buFont typeface="Arial" panose="020B0604020202020204" pitchFamily="34" charset="0"/>
                        <a:buChar char="•"/>
                      </a:pPr>
                      <a:r>
                        <a:rPr lang="en-AU" sz="1400" dirty="0"/>
                        <a:t>Basic ML/XAI </a:t>
                      </a:r>
                      <a:r>
                        <a:rPr lang="en-AU" sz="1400" noProof="0" dirty="0"/>
                        <a:t>knowledge (</a:t>
                      </a:r>
                      <a:r>
                        <a:rPr lang="en-AU" sz="1400" b="0" kern="1200" dirty="0">
                          <a:solidFill>
                            <a:schemeClr val="dk1"/>
                          </a:solidFill>
                          <a:effectLst/>
                        </a:rPr>
                        <a:t>Scikit-learn/</a:t>
                      </a:r>
                      <a:r>
                        <a:rPr lang="en-AU" sz="1400" b="0" kern="1200" dirty="0" err="1">
                          <a:solidFill>
                            <a:schemeClr val="dk1"/>
                          </a:solidFill>
                          <a:effectLst/>
                        </a:rPr>
                        <a:t>PyTorch</a:t>
                      </a:r>
                      <a:r>
                        <a:rPr lang="en-AU" sz="1400" b="0" kern="1200" dirty="0">
                          <a:solidFill>
                            <a:schemeClr val="dk1"/>
                          </a:solidFill>
                          <a:effectLst/>
                        </a:rPr>
                        <a:t>/</a:t>
                      </a:r>
                      <a:r>
                        <a:rPr lang="en-AU" sz="1400" b="0" kern="1200" dirty="0" err="1">
                          <a:solidFill>
                            <a:schemeClr val="dk1"/>
                          </a:solidFill>
                          <a:effectLst/>
                        </a:rPr>
                        <a:t>Captum</a:t>
                      </a:r>
                      <a:r>
                        <a:rPr lang="en-AU" sz="1400" b="0" kern="1200" dirty="0">
                          <a:solidFill>
                            <a:schemeClr val="dk1"/>
                          </a:solidFill>
                          <a:effectLst/>
                        </a:rPr>
                        <a:t>)</a:t>
                      </a:r>
                      <a:endParaRPr lang="en-AU" sz="1400" noProof="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59750617"/>
                  </a:ext>
                </a:extLst>
              </a:tr>
            </a:tbl>
          </a:graphicData>
        </a:graphic>
      </p:graphicFrame>
    </p:spTree>
    <p:extLst>
      <p:ext uri="{BB962C8B-B14F-4D97-AF65-F5344CB8AC3E}">
        <p14:creationId xmlns:p14="http://schemas.microsoft.com/office/powerpoint/2010/main" val="20005732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C278052-CA49-D6B8-5421-5869801179F0}"/>
              </a:ext>
            </a:extLst>
          </p:cNvPr>
          <p:cNvSpPr>
            <a:spLocks noGrp="1"/>
          </p:cNvSpPr>
          <p:nvPr>
            <p:ph type="ctrTitle"/>
          </p:nvPr>
        </p:nvSpPr>
        <p:spPr/>
        <p:txBody>
          <a:bodyPr/>
          <a:lstStyle/>
          <a:p>
            <a:r>
              <a:rPr lang="fr-CH" dirty="0"/>
              <a:t>6. Project </a:t>
            </a:r>
            <a:r>
              <a:rPr lang="en-US" dirty="0"/>
              <a:t>Logistics</a:t>
            </a:r>
          </a:p>
        </p:txBody>
      </p:sp>
      <p:sp>
        <p:nvSpPr>
          <p:cNvPr id="3" name="Untertitel 2">
            <a:extLst>
              <a:ext uri="{FF2B5EF4-FFF2-40B4-BE49-F238E27FC236}">
                <a16:creationId xmlns:a16="http://schemas.microsoft.com/office/drawing/2014/main" id="{85BADF83-4F46-9276-9B5D-790849E339BD}"/>
              </a:ext>
            </a:extLst>
          </p:cNvPr>
          <p:cNvSpPr>
            <a:spLocks noGrp="1"/>
          </p:cNvSpPr>
          <p:nvPr>
            <p:ph type="subTitle" idx="1"/>
          </p:nvPr>
        </p:nvSpPr>
        <p:spPr/>
        <p:txBody>
          <a:bodyPr/>
          <a:lstStyle/>
          <a:p>
            <a:endParaRPr lang="fr-CH" dirty="0"/>
          </a:p>
        </p:txBody>
      </p:sp>
    </p:spTree>
    <p:extLst>
      <p:ext uri="{BB962C8B-B14F-4D97-AF65-F5344CB8AC3E}">
        <p14:creationId xmlns:p14="http://schemas.microsoft.com/office/powerpoint/2010/main" val="5990923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6E370BF-615A-44D1-C60F-6A3F7EB22B6F}"/>
              </a:ext>
            </a:extLst>
          </p:cNvPr>
          <p:cNvSpPr>
            <a:spLocks noGrp="1"/>
          </p:cNvSpPr>
          <p:nvPr>
            <p:ph type="title"/>
          </p:nvPr>
        </p:nvSpPr>
        <p:spPr/>
        <p:txBody>
          <a:bodyPr/>
          <a:lstStyle/>
          <a:p>
            <a:r>
              <a:rPr lang="en-US" dirty="0"/>
              <a:t>Administrative stuff</a:t>
            </a:r>
          </a:p>
        </p:txBody>
      </p:sp>
      <p:sp>
        <p:nvSpPr>
          <p:cNvPr id="3" name="Inhaltsplatzhalter 2">
            <a:extLst>
              <a:ext uri="{FF2B5EF4-FFF2-40B4-BE49-F238E27FC236}">
                <a16:creationId xmlns:a16="http://schemas.microsoft.com/office/drawing/2014/main" id="{5F53A49A-B62F-B517-9324-342088E755CD}"/>
              </a:ext>
            </a:extLst>
          </p:cNvPr>
          <p:cNvSpPr>
            <a:spLocks noGrp="1"/>
          </p:cNvSpPr>
          <p:nvPr>
            <p:ph idx="1"/>
          </p:nvPr>
        </p:nvSpPr>
        <p:spPr/>
        <p:txBody>
          <a:bodyPr>
            <a:normAutofit fontScale="85000" lnSpcReduction="20000"/>
          </a:bodyPr>
          <a:lstStyle/>
          <a:p>
            <a:pPr marL="0" indent="0">
              <a:buNone/>
            </a:pPr>
            <a:r>
              <a:rPr lang="en-US" dirty="0"/>
              <a:t>Deliverables and grading (%):</a:t>
            </a:r>
          </a:p>
          <a:p>
            <a:pPr>
              <a:buFont typeface="Wingdings" pitchFamily="2" charset="2"/>
              <a:buChar char="Ø"/>
            </a:pPr>
            <a:r>
              <a:rPr lang="en-US" dirty="0"/>
              <a:t> Project Journal (40%)</a:t>
            </a:r>
          </a:p>
          <a:p>
            <a:pPr>
              <a:buFont typeface="Wingdings" pitchFamily="2" charset="2"/>
              <a:buChar char="Ø"/>
            </a:pPr>
            <a:r>
              <a:rPr lang="en-US" dirty="0"/>
              <a:t> Documented GitHub repository (30%)</a:t>
            </a:r>
          </a:p>
          <a:p>
            <a:pPr>
              <a:buFont typeface="Wingdings" pitchFamily="2" charset="2"/>
              <a:buChar char="Ø"/>
            </a:pPr>
            <a:r>
              <a:rPr lang="en-US" dirty="0"/>
              <a:t> Demo after each milestone (30%)</a:t>
            </a:r>
          </a:p>
          <a:p>
            <a:pPr marL="0" indent="0">
              <a:buNone/>
            </a:pPr>
            <a:endParaRPr lang="en-US" dirty="0"/>
          </a:p>
          <a:p>
            <a:pPr marL="0" indent="0">
              <a:buNone/>
            </a:pPr>
            <a:r>
              <a:rPr lang="en-US" dirty="0"/>
              <a:t>Team communication &amp; collaboration:</a:t>
            </a:r>
          </a:p>
          <a:p>
            <a:pPr>
              <a:buFont typeface="Wingdings" pitchFamily="2" charset="2"/>
              <a:buChar char="Ø"/>
            </a:pPr>
            <a:r>
              <a:rPr lang="en-US" dirty="0"/>
              <a:t> Slack, GitHub, …</a:t>
            </a:r>
          </a:p>
          <a:p>
            <a:pPr>
              <a:buFont typeface="Wingdings" pitchFamily="2" charset="2"/>
              <a:buChar char="Ø"/>
            </a:pPr>
            <a:endParaRPr lang="en-US" dirty="0"/>
          </a:p>
          <a:p>
            <a:pPr marL="0" indent="0">
              <a:buNone/>
            </a:pPr>
            <a:r>
              <a:rPr lang="en-US" dirty="0"/>
              <a:t>Consultation sessions:</a:t>
            </a:r>
          </a:p>
          <a:p>
            <a:pPr>
              <a:buFont typeface="Wingdings" pitchFamily="2" charset="2"/>
              <a:buChar char="Ø"/>
            </a:pPr>
            <a:r>
              <a:rPr lang="en-US" dirty="0"/>
              <a:t> Every week until Milestone 1 (mid November)</a:t>
            </a:r>
          </a:p>
          <a:p>
            <a:pPr>
              <a:buFont typeface="Wingdings" pitchFamily="2" charset="2"/>
              <a:buChar char="Ø"/>
            </a:pPr>
            <a:r>
              <a:rPr lang="en-US" dirty="0"/>
              <a:t> Every 2 weeks after </a:t>
            </a:r>
          </a:p>
        </p:txBody>
      </p:sp>
    </p:spTree>
    <p:extLst>
      <p:ext uri="{BB962C8B-B14F-4D97-AF65-F5344CB8AC3E}">
        <p14:creationId xmlns:p14="http://schemas.microsoft.com/office/powerpoint/2010/main" val="4309250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411B374-EC0D-7A7C-06EA-E67264B5A941}"/>
              </a:ext>
            </a:extLst>
          </p:cNvPr>
          <p:cNvSpPr>
            <a:spLocks noGrp="1"/>
          </p:cNvSpPr>
          <p:nvPr>
            <p:ph type="title"/>
          </p:nvPr>
        </p:nvSpPr>
        <p:spPr/>
        <p:txBody>
          <a:bodyPr/>
          <a:lstStyle/>
          <a:p>
            <a:r>
              <a:rPr lang="en-US" dirty="0"/>
              <a:t>Agenda</a:t>
            </a:r>
          </a:p>
        </p:txBody>
      </p:sp>
      <p:sp>
        <p:nvSpPr>
          <p:cNvPr id="3" name="Inhaltsplatzhalter 2">
            <a:extLst>
              <a:ext uri="{FF2B5EF4-FFF2-40B4-BE49-F238E27FC236}">
                <a16:creationId xmlns:a16="http://schemas.microsoft.com/office/drawing/2014/main" id="{72082DC8-95B3-75C1-1DB4-B850413F5ADF}"/>
              </a:ext>
            </a:extLst>
          </p:cNvPr>
          <p:cNvSpPr>
            <a:spLocks noGrp="1"/>
          </p:cNvSpPr>
          <p:nvPr>
            <p:ph idx="1"/>
          </p:nvPr>
        </p:nvSpPr>
        <p:spPr/>
        <p:txBody>
          <a:bodyPr>
            <a:normAutofit lnSpcReduction="10000"/>
          </a:bodyPr>
          <a:lstStyle/>
          <a:p>
            <a:pPr marL="514350" indent="-514350">
              <a:buFont typeface="+mj-lt"/>
              <a:buAutoNum type="arabicPeriod"/>
            </a:pPr>
            <a:r>
              <a:rPr lang="en-US" dirty="0"/>
              <a:t>Introduction</a:t>
            </a:r>
          </a:p>
          <a:p>
            <a:pPr marL="971550" lvl="1" indent="-514350">
              <a:buFont typeface="+mj-lt"/>
              <a:buAutoNum type="arabicPeriod"/>
            </a:pPr>
            <a:r>
              <a:rPr lang="en-US" dirty="0"/>
              <a:t>Who are we?</a:t>
            </a:r>
          </a:p>
          <a:p>
            <a:pPr marL="514350" indent="-514350">
              <a:buFont typeface="+mj-lt"/>
              <a:buAutoNum type="arabicPeriod"/>
            </a:pPr>
            <a:r>
              <a:rPr lang="en-US" dirty="0"/>
              <a:t>Motivation</a:t>
            </a:r>
          </a:p>
          <a:p>
            <a:pPr marL="971550" lvl="1" indent="-514350">
              <a:buFont typeface="+mj-lt"/>
              <a:buAutoNum type="arabicPeriod"/>
            </a:pPr>
            <a:r>
              <a:rPr lang="en-US" dirty="0"/>
              <a:t>What’s the Problem with “Explainable” AI?</a:t>
            </a:r>
          </a:p>
          <a:p>
            <a:pPr marL="514350" indent="-514350">
              <a:buFont typeface="+mj-lt"/>
              <a:buAutoNum type="arabicPeriod"/>
            </a:pPr>
            <a:r>
              <a:rPr lang="en-US" dirty="0"/>
              <a:t>Our Approach</a:t>
            </a:r>
          </a:p>
          <a:p>
            <a:pPr marL="971550" lvl="1" indent="-514350">
              <a:buFont typeface="+mj-lt"/>
              <a:buAutoNum type="arabicPeriod"/>
            </a:pPr>
            <a:r>
              <a:rPr lang="en-US" dirty="0"/>
              <a:t>Scrutinizing XAI w Linear Ground Truth Data</a:t>
            </a:r>
          </a:p>
          <a:p>
            <a:pPr marL="971550" lvl="1" indent="-514350">
              <a:buFont typeface="+mj-lt"/>
              <a:buAutoNum type="arabicPeriod"/>
            </a:pPr>
            <a:r>
              <a:rPr lang="en-US" dirty="0"/>
              <a:t>XAI-Tris: Non-Linear </a:t>
            </a:r>
            <a:r>
              <a:rPr lang="en-US" dirty="0" err="1"/>
              <a:t>Explainability</a:t>
            </a:r>
            <a:r>
              <a:rPr lang="en-US" dirty="0"/>
              <a:t> Benchmarks </a:t>
            </a:r>
          </a:p>
          <a:p>
            <a:pPr marL="514350" indent="-514350">
              <a:buFont typeface="+mj-lt"/>
              <a:buAutoNum type="arabicPeriod"/>
            </a:pPr>
            <a:r>
              <a:rPr lang="en-US" dirty="0"/>
              <a:t>Your Contribution</a:t>
            </a:r>
          </a:p>
          <a:p>
            <a:pPr marL="514350" indent="-514350">
              <a:buFont typeface="+mj-lt"/>
              <a:buAutoNum type="arabicPeriod"/>
            </a:pPr>
            <a:r>
              <a:rPr lang="en-US" dirty="0"/>
              <a:t>Project Milestones</a:t>
            </a:r>
          </a:p>
          <a:p>
            <a:pPr marL="514350" indent="-514350">
              <a:buFont typeface="+mj-lt"/>
              <a:buAutoNum type="arabicPeriod"/>
            </a:pPr>
            <a:r>
              <a:rPr lang="en-US" dirty="0"/>
              <a:t>Project Logistics</a:t>
            </a:r>
          </a:p>
        </p:txBody>
      </p:sp>
    </p:spTree>
    <p:extLst>
      <p:ext uri="{BB962C8B-B14F-4D97-AF65-F5344CB8AC3E}">
        <p14:creationId xmlns:p14="http://schemas.microsoft.com/office/powerpoint/2010/main" val="5933249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C278052-CA49-D6B8-5421-5869801179F0}"/>
              </a:ext>
            </a:extLst>
          </p:cNvPr>
          <p:cNvSpPr>
            <a:spLocks noGrp="1"/>
          </p:cNvSpPr>
          <p:nvPr>
            <p:ph type="ctrTitle"/>
          </p:nvPr>
        </p:nvSpPr>
        <p:spPr/>
        <p:txBody>
          <a:bodyPr/>
          <a:lstStyle/>
          <a:p>
            <a:r>
              <a:rPr lang="fr-CH" dirty="0"/>
              <a:t>1. Introduction</a:t>
            </a:r>
          </a:p>
        </p:txBody>
      </p:sp>
      <p:sp>
        <p:nvSpPr>
          <p:cNvPr id="3" name="Untertitel 2">
            <a:extLst>
              <a:ext uri="{FF2B5EF4-FFF2-40B4-BE49-F238E27FC236}">
                <a16:creationId xmlns:a16="http://schemas.microsoft.com/office/drawing/2014/main" id="{85BADF83-4F46-9276-9B5D-790849E339BD}"/>
              </a:ext>
            </a:extLst>
          </p:cNvPr>
          <p:cNvSpPr>
            <a:spLocks noGrp="1"/>
          </p:cNvSpPr>
          <p:nvPr>
            <p:ph type="subTitle" idx="1"/>
          </p:nvPr>
        </p:nvSpPr>
        <p:spPr/>
        <p:txBody>
          <a:bodyPr/>
          <a:lstStyle/>
          <a:p>
            <a:endParaRPr lang="fr-CH" dirty="0"/>
          </a:p>
        </p:txBody>
      </p:sp>
    </p:spTree>
    <p:extLst>
      <p:ext uri="{BB962C8B-B14F-4D97-AF65-F5344CB8AC3E}">
        <p14:creationId xmlns:p14="http://schemas.microsoft.com/office/powerpoint/2010/main" val="34971110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5975CAD-D046-A210-D7ED-E2837E29CCFE}"/>
              </a:ext>
            </a:extLst>
          </p:cNvPr>
          <p:cNvSpPr>
            <a:spLocks noGrp="1"/>
          </p:cNvSpPr>
          <p:nvPr>
            <p:ph type="title"/>
          </p:nvPr>
        </p:nvSpPr>
        <p:spPr/>
        <p:txBody>
          <a:bodyPr/>
          <a:lstStyle/>
          <a:p>
            <a:r>
              <a:rPr lang="en-US" dirty="0"/>
              <a:t>Who are we?</a:t>
            </a:r>
          </a:p>
        </p:txBody>
      </p:sp>
      <p:sp>
        <p:nvSpPr>
          <p:cNvPr id="3" name="Inhaltsplatzhalter 2">
            <a:extLst>
              <a:ext uri="{FF2B5EF4-FFF2-40B4-BE49-F238E27FC236}">
                <a16:creationId xmlns:a16="http://schemas.microsoft.com/office/drawing/2014/main" id="{4C966428-3DC5-7251-09FE-40A6134EB286}"/>
              </a:ext>
            </a:extLst>
          </p:cNvPr>
          <p:cNvSpPr>
            <a:spLocks noGrp="1"/>
          </p:cNvSpPr>
          <p:nvPr>
            <p:ph idx="1"/>
          </p:nvPr>
        </p:nvSpPr>
        <p:spPr>
          <a:xfrm>
            <a:off x="838199" y="1690688"/>
            <a:ext cx="7958798" cy="4486275"/>
          </a:xfrm>
        </p:spPr>
        <p:txBody>
          <a:bodyPr>
            <a:normAutofit fontScale="92500" lnSpcReduction="20000"/>
          </a:bodyPr>
          <a:lstStyle/>
          <a:p>
            <a:pPr marL="0" indent="0">
              <a:buNone/>
            </a:pPr>
            <a:r>
              <a:rPr lang="en-US" sz="2400" b="1" dirty="0"/>
              <a:t>FG Uncertainty, inverse modeling, and machine learning </a:t>
            </a:r>
            <a:r>
              <a:rPr lang="en-US" sz="1200" b="1" dirty="0"/>
              <a:t>[https://</a:t>
            </a:r>
            <a:r>
              <a:rPr lang="en-US" sz="1200" b="1" dirty="0" err="1"/>
              <a:t>www.tu.berlin</a:t>
            </a:r>
            <a:r>
              <a:rPr lang="en-US" sz="1200" b="1" dirty="0"/>
              <a:t>/</a:t>
            </a:r>
            <a:r>
              <a:rPr lang="en-US" sz="1200" b="1" dirty="0" err="1"/>
              <a:t>uniml</a:t>
            </a:r>
            <a:r>
              <a:rPr lang="en-US" sz="1200" b="1" dirty="0"/>
              <a:t>]</a:t>
            </a:r>
          </a:p>
          <a:p>
            <a:r>
              <a:rPr lang="en-US" sz="2400" dirty="0"/>
              <a:t>Part of the Institute of Software Engineering and Theoretical Computer Science at Faculty IV ​</a:t>
            </a:r>
          </a:p>
          <a:p>
            <a:r>
              <a:rPr lang="en-US" sz="2400" dirty="0"/>
              <a:t>Head: Stefan </a:t>
            </a:r>
            <a:r>
              <a:rPr lang="en-US" sz="2400" dirty="0" err="1"/>
              <a:t>Haufe</a:t>
            </a:r>
            <a:r>
              <a:rPr lang="en-US" sz="2400" dirty="0"/>
              <a:t>, joint professorship with PTB​</a:t>
            </a:r>
          </a:p>
          <a:p>
            <a:r>
              <a:rPr lang="en-US" sz="2400" dirty="0"/>
              <a:t>ERC project group at </a:t>
            </a:r>
            <a:r>
              <a:rPr lang="en-US" sz="2400" dirty="0" err="1"/>
              <a:t>Charité</a:t>
            </a:r>
            <a:r>
              <a:rPr lang="en-US" sz="2400" dirty="0"/>
              <a:t>​</a:t>
            </a:r>
          </a:p>
          <a:p>
            <a:r>
              <a:rPr lang="en-US" sz="2400" dirty="0"/>
              <a:t>~15 group members (Postdoc, </a:t>
            </a:r>
            <a:r>
              <a:rPr lang="en-US" sz="2400" dirty="0" err="1"/>
              <a:t>Phd</a:t>
            </a:r>
            <a:r>
              <a:rPr lang="en-US" sz="2400" dirty="0"/>
              <a:t>, MSc, student assistants)</a:t>
            </a:r>
          </a:p>
          <a:p>
            <a:pPr marL="0" indent="0">
              <a:buNone/>
            </a:pPr>
            <a:endParaRPr lang="en-US" sz="2400" dirty="0"/>
          </a:p>
          <a:p>
            <a:pPr marL="0" indent="0">
              <a:buNone/>
            </a:pPr>
            <a:r>
              <a:rPr lang="en-US" sz="2400" b="1" dirty="0"/>
              <a:t>Research Focus</a:t>
            </a:r>
          </a:p>
          <a:p>
            <a:r>
              <a:rPr lang="en-US" sz="2400" dirty="0"/>
              <a:t>Quality assurance for ML/AI, in particular “Explainable" AI (XAI)</a:t>
            </a:r>
          </a:p>
          <a:p>
            <a:r>
              <a:rPr lang="en-US" sz="2400" dirty="0"/>
              <a:t>Machine learning and signal processing for M/EEG data in mental disorders</a:t>
            </a:r>
          </a:p>
          <a:p>
            <a:r>
              <a:rPr lang="en-US" sz="2400" dirty="0"/>
              <a:t>Machine learning for intensive care data</a:t>
            </a:r>
          </a:p>
        </p:txBody>
      </p:sp>
      <p:pic>
        <p:nvPicPr>
          <p:cNvPr id="4" name="Picture 4" descr="Ein Bild, das Logo, Grafiken, Schrift, rot enthält.&#10;&#10;Automatisch generierte Beschreibung">
            <a:extLst>
              <a:ext uri="{FF2B5EF4-FFF2-40B4-BE49-F238E27FC236}">
                <a16:creationId xmlns:a16="http://schemas.microsoft.com/office/drawing/2014/main" id="{392F9DA0-0E90-E914-992E-3FB3B2C7B6D6}"/>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9377503" y="743651"/>
            <a:ext cx="2175085" cy="159660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3" descr="Ein Bild, das Grafiken, Schrift, Screenshot, Logo enthält.&#10;&#10;Automatisch generierte Beschreibung">
            <a:extLst>
              <a:ext uri="{FF2B5EF4-FFF2-40B4-BE49-F238E27FC236}">
                <a16:creationId xmlns:a16="http://schemas.microsoft.com/office/drawing/2014/main" id="{8E205CEE-A2EC-1A79-87D2-BB2914708F11}"/>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8899352" y="2756005"/>
            <a:ext cx="3112825" cy="153577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Physikalisch-Technische Bundesanstalt - Wikipedia">
            <a:extLst>
              <a:ext uri="{FF2B5EF4-FFF2-40B4-BE49-F238E27FC236}">
                <a16:creationId xmlns:a16="http://schemas.microsoft.com/office/drawing/2014/main" id="{2EE73665-0FE1-852B-67F7-C6F09781A952}"/>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8908633" y="4707525"/>
            <a:ext cx="3112825" cy="11725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65910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C278052-CA49-D6B8-5421-5869801179F0}"/>
              </a:ext>
            </a:extLst>
          </p:cNvPr>
          <p:cNvSpPr>
            <a:spLocks noGrp="1"/>
          </p:cNvSpPr>
          <p:nvPr>
            <p:ph type="ctrTitle"/>
          </p:nvPr>
        </p:nvSpPr>
        <p:spPr/>
        <p:txBody>
          <a:bodyPr/>
          <a:lstStyle/>
          <a:p>
            <a:r>
              <a:rPr lang="fr-CH" dirty="0"/>
              <a:t>2. Motivation</a:t>
            </a:r>
          </a:p>
        </p:txBody>
      </p:sp>
      <p:sp>
        <p:nvSpPr>
          <p:cNvPr id="3" name="Untertitel 2">
            <a:extLst>
              <a:ext uri="{FF2B5EF4-FFF2-40B4-BE49-F238E27FC236}">
                <a16:creationId xmlns:a16="http://schemas.microsoft.com/office/drawing/2014/main" id="{85BADF83-4F46-9276-9B5D-790849E339BD}"/>
              </a:ext>
            </a:extLst>
          </p:cNvPr>
          <p:cNvSpPr>
            <a:spLocks noGrp="1"/>
          </p:cNvSpPr>
          <p:nvPr>
            <p:ph type="subTitle" idx="1"/>
          </p:nvPr>
        </p:nvSpPr>
        <p:spPr/>
        <p:txBody>
          <a:bodyPr/>
          <a:lstStyle/>
          <a:p>
            <a:r>
              <a:rPr lang="en-AU" dirty="0"/>
              <a:t>Why do we need to validate XAI methods?</a:t>
            </a:r>
          </a:p>
        </p:txBody>
      </p:sp>
      <p:pic>
        <p:nvPicPr>
          <p:cNvPr id="3074" name="Picture 2">
            <a:extLst>
              <a:ext uri="{FF2B5EF4-FFF2-40B4-BE49-F238E27FC236}">
                <a16:creationId xmlns:a16="http://schemas.microsoft.com/office/drawing/2014/main" id="{D6B3A9BE-A4F0-F4F1-0AE9-5D0CD6F63F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72037" y="1623789"/>
            <a:ext cx="1978249" cy="19782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48695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4CBC589-B46A-A5C4-B64E-A4B2C321FF19}"/>
              </a:ext>
            </a:extLst>
          </p:cNvPr>
          <p:cNvSpPr>
            <a:spLocks noGrp="1"/>
          </p:cNvSpPr>
          <p:nvPr>
            <p:ph type="title"/>
          </p:nvPr>
        </p:nvSpPr>
        <p:spPr/>
        <p:txBody>
          <a:bodyPr>
            <a:normAutofit/>
          </a:bodyPr>
          <a:lstStyle/>
          <a:p>
            <a:r>
              <a:rPr lang="en-US" dirty="0"/>
              <a:t>What’s the Problem with “Explainable” AI in health care?</a:t>
            </a:r>
          </a:p>
        </p:txBody>
      </p:sp>
      <p:pic>
        <p:nvPicPr>
          <p:cNvPr id="4" name="Picture 2" descr="Figure thumbnail gr1">
            <a:extLst>
              <a:ext uri="{FF2B5EF4-FFF2-40B4-BE49-F238E27FC236}">
                <a16:creationId xmlns:a16="http://schemas.microsoft.com/office/drawing/2014/main" id="{FEA313BF-1D3F-7480-53DB-945ACFDB122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45925"/>
          <a:stretch/>
        </p:blipFill>
        <p:spPr bwMode="auto">
          <a:xfrm>
            <a:off x="910958" y="2333981"/>
            <a:ext cx="3555831" cy="3279311"/>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pic>
        <p:nvPicPr>
          <p:cNvPr id="5" name="Grafik 4">
            <a:extLst>
              <a:ext uri="{FF2B5EF4-FFF2-40B4-BE49-F238E27FC236}">
                <a16:creationId xmlns:a16="http://schemas.microsoft.com/office/drawing/2014/main" id="{8752FEC7-866F-1717-FFC5-4859C1CD67A9}"/>
              </a:ext>
            </a:extLst>
          </p:cNvPr>
          <p:cNvPicPr>
            <a:picLocks noChangeAspect="1"/>
          </p:cNvPicPr>
          <p:nvPr/>
        </p:nvPicPr>
        <p:blipFill>
          <a:blip r:embed="rId4"/>
          <a:stretch>
            <a:fillRect/>
          </a:stretch>
        </p:blipFill>
        <p:spPr>
          <a:xfrm>
            <a:off x="4589614" y="2332986"/>
            <a:ext cx="3621907" cy="2833354"/>
          </a:xfrm>
          <a:prstGeom prst="rect">
            <a:avLst/>
          </a:prstGeom>
          <a:ln>
            <a:solidFill>
              <a:schemeClr val="bg1"/>
            </a:solidFill>
          </a:ln>
        </p:spPr>
      </p:pic>
      <p:sp>
        <p:nvSpPr>
          <p:cNvPr id="6" name="Textfeld 5">
            <a:extLst>
              <a:ext uri="{FF2B5EF4-FFF2-40B4-BE49-F238E27FC236}">
                <a16:creationId xmlns:a16="http://schemas.microsoft.com/office/drawing/2014/main" id="{CAD6ED65-CE7E-2C91-BD73-2B1023439E3E}"/>
              </a:ext>
            </a:extLst>
          </p:cNvPr>
          <p:cNvSpPr txBox="1"/>
          <p:nvPr/>
        </p:nvSpPr>
        <p:spPr>
          <a:xfrm>
            <a:off x="838200" y="1844655"/>
            <a:ext cx="8061691" cy="400110"/>
          </a:xfrm>
          <a:prstGeom prst="rect">
            <a:avLst/>
          </a:prstGeom>
          <a:noFill/>
        </p:spPr>
        <p:txBody>
          <a:bodyPr wrap="square" rtlCol="0">
            <a:spAutoFit/>
          </a:bodyPr>
          <a:lstStyle/>
          <a:p>
            <a:r>
              <a:rPr lang="en-GB" sz="2000" b="1" dirty="0">
                <a:ea typeface="IBM Plex Sans" charset="0"/>
                <a:cs typeface="IBM Plex Sans" charset="0"/>
              </a:rPr>
              <a:t>Heat Map from Post-Hoc XAI Method for DL Model to Detect Pneumonia</a:t>
            </a:r>
          </a:p>
        </p:txBody>
      </p:sp>
      <p:sp>
        <p:nvSpPr>
          <p:cNvPr id="7" name="Textfeld 6">
            <a:extLst>
              <a:ext uri="{FF2B5EF4-FFF2-40B4-BE49-F238E27FC236}">
                <a16:creationId xmlns:a16="http://schemas.microsoft.com/office/drawing/2014/main" id="{046ED6EC-8494-4BC6-8051-B00C47651590}"/>
              </a:ext>
            </a:extLst>
          </p:cNvPr>
          <p:cNvSpPr txBox="1"/>
          <p:nvPr/>
        </p:nvSpPr>
        <p:spPr>
          <a:xfrm>
            <a:off x="838200" y="5720417"/>
            <a:ext cx="8292980"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u="sng" dirty="0"/>
              <a:t>Source:</a:t>
            </a:r>
            <a:r>
              <a:rPr lang="en-US" sz="1400" dirty="0"/>
              <a:t> Ghassemi, Marzyeh, Luke Oakden-Rayner, and Andrew L. Beam. "The false hope of current approaches to explainable artificial intelligence in health care." The Lancet Digital Health 3.11 (2021): e745-e750.</a:t>
            </a:r>
          </a:p>
        </p:txBody>
      </p:sp>
      <p:pic>
        <p:nvPicPr>
          <p:cNvPr id="8" name="Grafik 7" descr="Ärztin mit einfarbiger Füllung">
            <a:extLst>
              <a:ext uri="{FF2B5EF4-FFF2-40B4-BE49-F238E27FC236}">
                <a16:creationId xmlns:a16="http://schemas.microsoft.com/office/drawing/2014/main" id="{A0D13BDE-50C3-80C3-33C2-078063B4FD3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138381" y="3550343"/>
            <a:ext cx="914400" cy="914400"/>
          </a:xfrm>
          <a:prstGeom prst="rect">
            <a:avLst/>
          </a:prstGeom>
        </p:spPr>
      </p:pic>
      <p:pic>
        <p:nvPicPr>
          <p:cNvPr id="9" name="Grafik 8" descr="Fragezeichen mit einfarbiger Füllung">
            <a:extLst>
              <a:ext uri="{FF2B5EF4-FFF2-40B4-BE49-F238E27FC236}">
                <a16:creationId xmlns:a16="http://schemas.microsoft.com/office/drawing/2014/main" id="{255AA8D5-AC6A-7013-392A-877DCE057E5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801320" y="3550343"/>
            <a:ext cx="914400" cy="914400"/>
          </a:xfrm>
          <a:prstGeom prst="rect">
            <a:avLst/>
          </a:prstGeom>
        </p:spPr>
      </p:pic>
      <p:sp>
        <p:nvSpPr>
          <p:cNvPr id="10" name="Textfeld 9">
            <a:extLst>
              <a:ext uri="{FF2B5EF4-FFF2-40B4-BE49-F238E27FC236}">
                <a16:creationId xmlns:a16="http://schemas.microsoft.com/office/drawing/2014/main" id="{AA3B4B5D-078F-6E05-FEB6-2CAF74B65C5D}"/>
              </a:ext>
            </a:extLst>
          </p:cNvPr>
          <p:cNvSpPr txBox="1"/>
          <p:nvPr/>
        </p:nvSpPr>
        <p:spPr>
          <a:xfrm>
            <a:off x="8889303" y="2224442"/>
            <a:ext cx="2326956" cy="646331"/>
          </a:xfrm>
          <a:prstGeom prst="rect">
            <a:avLst/>
          </a:prstGeom>
          <a:noFill/>
        </p:spPr>
        <p:txBody>
          <a:bodyPr wrap="square">
            <a:spAutoFit/>
          </a:bodyPr>
          <a:lstStyle/>
          <a:p>
            <a:pPr algn="ctr"/>
            <a:r>
              <a:rPr lang="en-US" dirty="0"/>
              <a:t>“Presence of airspace opacity”</a:t>
            </a:r>
            <a:endParaRPr lang="en-GB" dirty="0"/>
          </a:p>
        </p:txBody>
      </p:sp>
      <p:sp>
        <p:nvSpPr>
          <p:cNvPr id="11" name="Textfeld 10">
            <a:extLst>
              <a:ext uri="{FF2B5EF4-FFF2-40B4-BE49-F238E27FC236}">
                <a16:creationId xmlns:a16="http://schemas.microsoft.com/office/drawing/2014/main" id="{5476CBF0-C4B9-9F4E-1417-D95805186869}"/>
              </a:ext>
            </a:extLst>
          </p:cNvPr>
          <p:cNvSpPr txBox="1"/>
          <p:nvPr/>
        </p:nvSpPr>
        <p:spPr>
          <a:xfrm>
            <a:off x="8486746" y="2850449"/>
            <a:ext cx="3132070" cy="646331"/>
          </a:xfrm>
          <a:prstGeom prst="rect">
            <a:avLst/>
          </a:prstGeom>
          <a:noFill/>
        </p:spPr>
        <p:txBody>
          <a:bodyPr wrap="square">
            <a:spAutoFit/>
          </a:bodyPr>
          <a:lstStyle/>
          <a:p>
            <a:pPr algn="ctr"/>
            <a:r>
              <a:rPr lang="en-US" dirty="0"/>
              <a:t>“Shapes of the heart border or left pulmonary artery”</a:t>
            </a:r>
            <a:endParaRPr lang="en-GB" dirty="0"/>
          </a:p>
        </p:txBody>
      </p:sp>
      <p:sp>
        <p:nvSpPr>
          <p:cNvPr id="12" name="Textfeld 11">
            <a:extLst>
              <a:ext uri="{FF2B5EF4-FFF2-40B4-BE49-F238E27FC236}">
                <a16:creationId xmlns:a16="http://schemas.microsoft.com/office/drawing/2014/main" id="{2E474B70-E91B-2AC3-2702-FA63B18522EF}"/>
              </a:ext>
            </a:extLst>
          </p:cNvPr>
          <p:cNvSpPr txBox="1"/>
          <p:nvPr/>
        </p:nvSpPr>
        <p:spPr>
          <a:xfrm>
            <a:off x="8759762" y="4608702"/>
            <a:ext cx="2326956" cy="646331"/>
          </a:xfrm>
          <a:prstGeom prst="rect">
            <a:avLst/>
          </a:prstGeom>
          <a:noFill/>
        </p:spPr>
        <p:txBody>
          <a:bodyPr wrap="square">
            <a:spAutoFit/>
          </a:bodyPr>
          <a:lstStyle/>
          <a:p>
            <a:pPr algn="ctr"/>
            <a:r>
              <a:rPr lang="en-US" dirty="0"/>
              <a:t>“Quality of image acquisition process”</a:t>
            </a:r>
            <a:endParaRPr lang="en-GB" dirty="0"/>
          </a:p>
        </p:txBody>
      </p:sp>
    </p:spTree>
    <p:extLst>
      <p:ext uri="{BB962C8B-B14F-4D97-AF65-F5344CB8AC3E}">
        <p14:creationId xmlns:p14="http://schemas.microsoft.com/office/powerpoint/2010/main" val="29774484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4CBC589-B46A-A5C4-B64E-A4B2C321FF19}"/>
              </a:ext>
            </a:extLst>
          </p:cNvPr>
          <p:cNvSpPr>
            <a:spLocks noGrp="1"/>
          </p:cNvSpPr>
          <p:nvPr>
            <p:ph type="title"/>
          </p:nvPr>
        </p:nvSpPr>
        <p:spPr/>
        <p:txBody>
          <a:bodyPr>
            <a:normAutofit/>
          </a:bodyPr>
          <a:lstStyle/>
          <a:p>
            <a:r>
              <a:rPr lang="en-US" dirty="0"/>
              <a:t>What’s the Problem with “Explainable” AI?</a:t>
            </a:r>
          </a:p>
        </p:txBody>
      </p:sp>
      <p:sp>
        <p:nvSpPr>
          <p:cNvPr id="14" name="Textfeld 13">
            <a:extLst>
              <a:ext uri="{FF2B5EF4-FFF2-40B4-BE49-F238E27FC236}">
                <a16:creationId xmlns:a16="http://schemas.microsoft.com/office/drawing/2014/main" id="{8728FDE8-F5A4-468F-F516-426F1004733D}"/>
              </a:ext>
            </a:extLst>
          </p:cNvPr>
          <p:cNvSpPr txBox="1"/>
          <p:nvPr/>
        </p:nvSpPr>
        <p:spPr>
          <a:xfrm>
            <a:off x="937339" y="1700336"/>
            <a:ext cx="8061691" cy="400110"/>
          </a:xfrm>
          <a:prstGeom prst="rect">
            <a:avLst/>
          </a:prstGeom>
          <a:noFill/>
        </p:spPr>
        <p:txBody>
          <a:bodyPr wrap="square" rtlCol="0">
            <a:spAutoFit/>
          </a:bodyPr>
          <a:lstStyle/>
          <a:p>
            <a:r>
              <a:rPr lang="en-GB" sz="2000" b="1" dirty="0"/>
              <a:t>Clever Hans Phenomenon </a:t>
            </a:r>
          </a:p>
        </p:txBody>
      </p:sp>
      <p:pic>
        <p:nvPicPr>
          <p:cNvPr id="15" name="Grafik 14">
            <a:extLst>
              <a:ext uri="{FF2B5EF4-FFF2-40B4-BE49-F238E27FC236}">
                <a16:creationId xmlns:a16="http://schemas.microsoft.com/office/drawing/2014/main" id="{CAB7120D-B4D1-57DA-F735-146529FC1013}"/>
              </a:ext>
            </a:extLst>
          </p:cNvPr>
          <p:cNvPicPr>
            <a:picLocks noChangeAspect="1"/>
          </p:cNvPicPr>
          <p:nvPr/>
        </p:nvPicPr>
        <p:blipFill>
          <a:blip r:embed="rId2"/>
          <a:stretch>
            <a:fillRect/>
          </a:stretch>
        </p:blipFill>
        <p:spPr>
          <a:xfrm>
            <a:off x="937339" y="2160531"/>
            <a:ext cx="10013690" cy="3688954"/>
          </a:xfrm>
          <a:prstGeom prst="rect">
            <a:avLst/>
          </a:prstGeom>
          <a:ln>
            <a:solidFill>
              <a:schemeClr val="tx1"/>
            </a:solidFill>
          </a:ln>
        </p:spPr>
      </p:pic>
      <p:sp>
        <p:nvSpPr>
          <p:cNvPr id="16" name="Textfeld 15">
            <a:extLst>
              <a:ext uri="{FF2B5EF4-FFF2-40B4-BE49-F238E27FC236}">
                <a16:creationId xmlns:a16="http://schemas.microsoft.com/office/drawing/2014/main" id="{3F2A9F8E-72EB-EC14-B494-CF0752F088A7}"/>
              </a:ext>
            </a:extLst>
          </p:cNvPr>
          <p:cNvSpPr txBox="1"/>
          <p:nvPr/>
        </p:nvSpPr>
        <p:spPr>
          <a:xfrm>
            <a:off x="838200" y="5969655"/>
            <a:ext cx="8292980" cy="523220"/>
          </a:xfrm>
          <a:prstGeom prst="rect">
            <a:avLst/>
          </a:prstGeom>
          <a:noFill/>
        </p:spPr>
        <p:txBody>
          <a:bodyPr wrap="square">
            <a:spAutoFit/>
          </a:bodyPr>
          <a:lstStyle/>
          <a:p>
            <a:pPr>
              <a:defRPr/>
            </a:pPr>
            <a:r>
              <a:rPr lang="en-US" sz="1400" u="sng" dirty="0"/>
              <a:t>Source:</a:t>
            </a:r>
            <a:r>
              <a:rPr lang="en-US" sz="1400" dirty="0"/>
              <a:t> Lapuschkin, Sebastian, et al. "Unmasking Clever Hans predictors and assessing what machines really learn." Nature communications 10.1 (2019): 1-8.</a:t>
            </a:r>
          </a:p>
        </p:txBody>
      </p:sp>
    </p:spTree>
    <p:extLst>
      <p:ext uri="{BB962C8B-B14F-4D97-AF65-F5344CB8AC3E}">
        <p14:creationId xmlns:p14="http://schemas.microsoft.com/office/powerpoint/2010/main" val="30891154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C278052-CA49-D6B8-5421-5869801179F0}"/>
              </a:ext>
            </a:extLst>
          </p:cNvPr>
          <p:cNvSpPr>
            <a:spLocks noGrp="1"/>
          </p:cNvSpPr>
          <p:nvPr>
            <p:ph type="ctrTitle"/>
          </p:nvPr>
        </p:nvSpPr>
        <p:spPr/>
        <p:txBody>
          <a:bodyPr/>
          <a:lstStyle/>
          <a:p>
            <a:r>
              <a:rPr lang="fr-CH" dirty="0"/>
              <a:t>3. Our </a:t>
            </a:r>
            <a:r>
              <a:rPr lang="en-US" dirty="0"/>
              <a:t>Approach</a:t>
            </a:r>
          </a:p>
        </p:txBody>
      </p:sp>
      <p:sp>
        <p:nvSpPr>
          <p:cNvPr id="3" name="Untertitel 2">
            <a:extLst>
              <a:ext uri="{FF2B5EF4-FFF2-40B4-BE49-F238E27FC236}">
                <a16:creationId xmlns:a16="http://schemas.microsoft.com/office/drawing/2014/main" id="{85BADF83-4F46-9276-9B5D-790849E339BD}"/>
              </a:ext>
            </a:extLst>
          </p:cNvPr>
          <p:cNvSpPr>
            <a:spLocks noGrp="1"/>
          </p:cNvSpPr>
          <p:nvPr>
            <p:ph type="subTitle" idx="1"/>
          </p:nvPr>
        </p:nvSpPr>
        <p:spPr/>
        <p:txBody>
          <a:bodyPr>
            <a:normAutofit/>
          </a:bodyPr>
          <a:lstStyle/>
          <a:p>
            <a:r>
              <a:rPr lang="en-GB" b="1" i="0" strike="noStrike" dirty="0">
                <a:solidFill>
                  <a:srgbClr val="000000"/>
                </a:solidFill>
                <a:effectLst/>
                <a:highlight>
                  <a:srgbClr val="FFFF00"/>
                </a:highlight>
                <a:latin typeface="Calibri Light" panose="020F0302020204030204" pitchFamily="34" charset="0"/>
              </a:rPr>
              <a:t>Benchmarking</a:t>
            </a:r>
            <a:r>
              <a:rPr lang="en-GB" b="1" i="0" u="none" strike="noStrike" dirty="0">
                <a:solidFill>
                  <a:srgbClr val="000000"/>
                </a:solidFill>
                <a:effectLst/>
                <a:latin typeface="Calibri Light" panose="020F0302020204030204" pitchFamily="34" charset="0"/>
              </a:rPr>
              <a:t> Machine Learning model explanations through synthetic ground-truth data</a:t>
            </a:r>
            <a:r>
              <a:rPr lang="en-GB" b="0" i="0" dirty="0">
                <a:solidFill>
                  <a:srgbClr val="000000"/>
                </a:solidFill>
                <a:effectLst/>
                <a:latin typeface="Calibri Light" panose="020F0302020204030204" pitchFamily="34" charset="0"/>
              </a:rPr>
              <a:t>​</a:t>
            </a:r>
            <a:endParaRPr lang="en-AU" sz="3200" dirty="0"/>
          </a:p>
        </p:txBody>
      </p:sp>
      <p:pic>
        <p:nvPicPr>
          <p:cNvPr id="3074" name="Picture 2">
            <a:extLst>
              <a:ext uri="{FF2B5EF4-FFF2-40B4-BE49-F238E27FC236}">
                <a16:creationId xmlns:a16="http://schemas.microsoft.com/office/drawing/2014/main" id="{D6B3A9BE-A4F0-F4F1-0AE9-5D0CD6F63F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72037" y="1327038"/>
            <a:ext cx="1978249" cy="19782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62480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C8A32A9-3143-B57F-4A3D-CA756D4484CB}"/>
              </a:ext>
            </a:extLst>
          </p:cNvPr>
          <p:cNvSpPr>
            <a:spLocks noGrp="1"/>
          </p:cNvSpPr>
          <p:nvPr>
            <p:ph type="title"/>
          </p:nvPr>
        </p:nvSpPr>
        <p:spPr/>
        <p:txBody>
          <a:bodyPr/>
          <a:lstStyle/>
          <a:p>
            <a:r>
              <a:rPr lang="en-GB" sz="4400" dirty="0"/>
              <a:t>Scrutinizing XAI w Linear Ground Truth Data</a:t>
            </a:r>
            <a:r>
              <a:rPr lang="en-US" dirty="0"/>
              <a:t> </a:t>
            </a:r>
          </a:p>
        </p:txBody>
      </p:sp>
      <p:sp>
        <p:nvSpPr>
          <p:cNvPr id="5" name="Textfeld 4">
            <a:extLst>
              <a:ext uri="{FF2B5EF4-FFF2-40B4-BE49-F238E27FC236}">
                <a16:creationId xmlns:a16="http://schemas.microsoft.com/office/drawing/2014/main" id="{9284403D-5DF4-93BE-7CEC-57AFBD05F43D}"/>
              </a:ext>
            </a:extLst>
          </p:cNvPr>
          <p:cNvSpPr txBox="1"/>
          <p:nvPr/>
        </p:nvSpPr>
        <p:spPr>
          <a:xfrm>
            <a:off x="838200" y="1537833"/>
            <a:ext cx="6096000" cy="2246769"/>
          </a:xfrm>
          <a:prstGeom prst="rect">
            <a:avLst/>
          </a:prstGeom>
          <a:noFill/>
        </p:spPr>
        <p:txBody>
          <a:bodyPr wrap="square">
            <a:spAutoFit/>
          </a:bodyPr>
          <a:lstStyle/>
          <a:p>
            <a:pPr marL="285750" indent="-285750">
              <a:buFont typeface="Arial" panose="020B0604020202020204" pitchFamily="34" charset="0"/>
              <a:buChar char="•"/>
            </a:pPr>
            <a:r>
              <a:rPr lang="en-GB" sz="2000" b="1" dirty="0" err="1"/>
              <a:t>Haufe</a:t>
            </a:r>
            <a:r>
              <a:rPr lang="en-GB" sz="2000" b="1" dirty="0"/>
              <a:t> et. al (2014)</a:t>
            </a:r>
            <a:r>
              <a:rPr lang="en-GB" sz="2000" dirty="0"/>
              <a:t> - Interpreting linear models via the strength of their weight vectors is misguided</a:t>
            </a:r>
          </a:p>
          <a:p>
            <a:pPr marL="742950" lvl="1" indent="-285750">
              <a:buFont typeface="Arial" panose="020B0604020202020204" pitchFamily="34" charset="0"/>
              <a:buChar char="•"/>
            </a:pPr>
            <a:r>
              <a:rPr lang="en-GB" sz="2000" dirty="0"/>
              <a:t>This affects many popular XAI methods</a:t>
            </a:r>
          </a:p>
          <a:p>
            <a:pPr marL="742950" lvl="1" indent="-285750">
              <a:buFont typeface="Arial" panose="020B0604020202020204" pitchFamily="34" charset="0"/>
              <a:buChar char="•"/>
            </a:pPr>
            <a:endParaRPr lang="en-GB" sz="2000" dirty="0"/>
          </a:p>
          <a:p>
            <a:pPr marL="285750" indent="-285750">
              <a:buFont typeface="Arial" panose="020B0604020202020204" pitchFamily="34" charset="0"/>
              <a:buChar char="•"/>
            </a:pPr>
            <a:r>
              <a:rPr lang="en-GB" sz="2000" b="1" dirty="0"/>
              <a:t>Requirement</a:t>
            </a:r>
            <a:r>
              <a:rPr lang="en-GB" sz="2000" dirty="0"/>
              <a:t>: features considered important by XAI methods should have a statistical dependency to the target</a:t>
            </a:r>
          </a:p>
        </p:txBody>
      </p:sp>
      <p:grpSp>
        <p:nvGrpSpPr>
          <p:cNvPr id="6" name="Group 11">
            <a:extLst>
              <a:ext uri="{FF2B5EF4-FFF2-40B4-BE49-F238E27FC236}">
                <a16:creationId xmlns:a16="http://schemas.microsoft.com/office/drawing/2014/main" id="{8A20954F-3BBB-873E-4184-38785CFF0C41}"/>
              </a:ext>
            </a:extLst>
          </p:cNvPr>
          <p:cNvGrpSpPr>
            <a:grpSpLocks noChangeAspect="1"/>
          </p:cNvGrpSpPr>
          <p:nvPr/>
        </p:nvGrpSpPr>
        <p:grpSpPr>
          <a:xfrm>
            <a:off x="6934200" y="1431951"/>
            <a:ext cx="4819492" cy="2171219"/>
            <a:chOff x="5622988" y="3429000"/>
            <a:chExt cx="5360878" cy="2415118"/>
          </a:xfrm>
        </p:grpSpPr>
        <p:pic>
          <p:nvPicPr>
            <p:cNvPr id="7" name="Picture 8">
              <a:extLst>
                <a:ext uri="{FF2B5EF4-FFF2-40B4-BE49-F238E27FC236}">
                  <a16:creationId xmlns:a16="http://schemas.microsoft.com/office/drawing/2014/main" id="{D0E69B39-1758-06FA-2533-D7DDFD4CA4F0}"/>
                </a:ext>
              </a:extLst>
            </p:cNvPr>
            <p:cNvPicPr>
              <a:picLocks noChangeAspect="1"/>
            </p:cNvPicPr>
            <p:nvPr/>
          </p:nvPicPr>
          <p:blipFill rotWithShape="1">
            <a:blip r:embed="rId2"/>
            <a:srcRect r="85174"/>
            <a:stretch/>
          </p:blipFill>
          <p:spPr>
            <a:xfrm>
              <a:off x="5622988" y="3429000"/>
              <a:ext cx="1382936" cy="2415118"/>
            </a:xfrm>
            <a:prstGeom prst="rect">
              <a:avLst/>
            </a:prstGeom>
          </p:spPr>
        </p:pic>
        <p:pic>
          <p:nvPicPr>
            <p:cNvPr id="8" name="Picture 9">
              <a:extLst>
                <a:ext uri="{FF2B5EF4-FFF2-40B4-BE49-F238E27FC236}">
                  <a16:creationId xmlns:a16="http://schemas.microsoft.com/office/drawing/2014/main" id="{4643AE1B-AF46-A53A-12C8-E610090E5AAF}"/>
                </a:ext>
              </a:extLst>
            </p:cNvPr>
            <p:cNvPicPr>
              <a:picLocks noChangeAspect="1"/>
            </p:cNvPicPr>
            <p:nvPr/>
          </p:nvPicPr>
          <p:blipFill rotWithShape="1">
            <a:blip r:embed="rId2"/>
            <a:srcRect l="45100" r="42502"/>
            <a:stretch/>
          </p:blipFill>
          <p:spPr>
            <a:xfrm>
              <a:off x="6992471" y="3429000"/>
              <a:ext cx="1156448" cy="2415118"/>
            </a:xfrm>
            <a:prstGeom prst="rect">
              <a:avLst/>
            </a:prstGeom>
          </p:spPr>
        </p:pic>
        <p:pic>
          <p:nvPicPr>
            <p:cNvPr id="9" name="Picture 10">
              <a:extLst>
                <a:ext uri="{FF2B5EF4-FFF2-40B4-BE49-F238E27FC236}">
                  <a16:creationId xmlns:a16="http://schemas.microsoft.com/office/drawing/2014/main" id="{57F766B2-8575-92E3-EE4D-2E54B8AAED33}"/>
                </a:ext>
              </a:extLst>
            </p:cNvPr>
            <p:cNvPicPr>
              <a:picLocks noChangeAspect="1"/>
            </p:cNvPicPr>
            <p:nvPr/>
          </p:nvPicPr>
          <p:blipFill rotWithShape="1">
            <a:blip r:embed="rId2"/>
            <a:srcRect l="69463"/>
            <a:stretch/>
          </p:blipFill>
          <p:spPr>
            <a:xfrm>
              <a:off x="8135462" y="3429000"/>
              <a:ext cx="2848404" cy="2415118"/>
            </a:xfrm>
            <a:prstGeom prst="rect">
              <a:avLst/>
            </a:prstGeom>
          </p:spPr>
        </p:pic>
      </p:grpSp>
      <p:pic>
        <p:nvPicPr>
          <p:cNvPr id="10" name="Picture 3">
            <a:extLst>
              <a:ext uri="{FF2B5EF4-FFF2-40B4-BE49-F238E27FC236}">
                <a16:creationId xmlns:a16="http://schemas.microsoft.com/office/drawing/2014/main" id="{DCD40313-A8E7-8E58-48C8-4FF7BD06BE2C}"/>
              </a:ext>
            </a:extLst>
          </p:cNvPr>
          <p:cNvPicPr>
            <a:picLocks noChangeAspect="1"/>
          </p:cNvPicPr>
          <p:nvPr/>
        </p:nvPicPr>
        <p:blipFill rotWithShape="1">
          <a:blip r:embed="rId3"/>
          <a:srcRect t="7727" r="53412"/>
          <a:stretch/>
        </p:blipFill>
        <p:spPr>
          <a:xfrm>
            <a:off x="1295662" y="4168546"/>
            <a:ext cx="2239877" cy="2381392"/>
          </a:xfrm>
          <a:prstGeom prst="rect">
            <a:avLst/>
          </a:prstGeom>
        </p:spPr>
      </p:pic>
      <p:pic>
        <p:nvPicPr>
          <p:cNvPr id="11" name="Picture 4">
            <a:extLst>
              <a:ext uri="{FF2B5EF4-FFF2-40B4-BE49-F238E27FC236}">
                <a16:creationId xmlns:a16="http://schemas.microsoft.com/office/drawing/2014/main" id="{B5D00144-B8A2-DB58-6F8C-1E8D61E4CCE3}"/>
              </a:ext>
            </a:extLst>
          </p:cNvPr>
          <p:cNvPicPr>
            <a:picLocks noChangeAspect="1"/>
          </p:cNvPicPr>
          <p:nvPr/>
        </p:nvPicPr>
        <p:blipFill rotWithShape="1">
          <a:blip r:embed="rId3"/>
          <a:srcRect l="47278"/>
          <a:stretch/>
        </p:blipFill>
        <p:spPr>
          <a:xfrm>
            <a:off x="3535539" y="4017937"/>
            <a:ext cx="2430776" cy="2474938"/>
          </a:xfrm>
          <a:prstGeom prst="rect">
            <a:avLst/>
          </a:prstGeom>
        </p:spPr>
      </p:pic>
      <p:pic>
        <p:nvPicPr>
          <p:cNvPr id="12" name="Picture 13">
            <a:extLst>
              <a:ext uri="{FF2B5EF4-FFF2-40B4-BE49-F238E27FC236}">
                <a16:creationId xmlns:a16="http://schemas.microsoft.com/office/drawing/2014/main" id="{1EDB2DA3-9AC7-F8EF-8D0C-4A4FA0F71F8B}"/>
              </a:ext>
            </a:extLst>
          </p:cNvPr>
          <p:cNvPicPr>
            <a:picLocks noChangeAspect="1"/>
          </p:cNvPicPr>
          <p:nvPr/>
        </p:nvPicPr>
        <p:blipFill rotWithShape="1">
          <a:blip r:embed="rId4"/>
          <a:srcRect l="1552" t="23837" r="35983" b="67638"/>
          <a:stretch/>
        </p:blipFill>
        <p:spPr>
          <a:xfrm>
            <a:off x="1990316" y="3703672"/>
            <a:ext cx="3090445" cy="407811"/>
          </a:xfrm>
          <a:prstGeom prst="rect">
            <a:avLst/>
          </a:prstGeom>
        </p:spPr>
      </p:pic>
      <p:pic>
        <p:nvPicPr>
          <p:cNvPr id="13" name="Google Shape;95;p17">
            <a:extLst>
              <a:ext uri="{FF2B5EF4-FFF2-40B4-BE49-F238E27FC236}">
                <a16:creationId xmlns:a16="http://schemas.microsoft.com/office/drawing/2014/main" id="{7F5615F9-D720-1380-5B78-D49BBF6EEBBF}"/>
              </a:ext>
            </a:extLst>
          </p:cNvPr>
          <p:cNvPicPr preferRelativeResize="0">
            <a:picLocks noChangeAspect="1"/>
          </p:cNvPicPr>
          <p:nvPr/>
        </p:nvPicPr>
        <p:blipFill>
          <a:blip r:embed="rId5">
            <a:alphaModFix/>
          </a:blip>
          <a:stretch>
            <a:fillRect/>
          </a:stretch>
        </p:blipFill>
        <p:spPr>
          <a:xfrm>
            <a:off x="6934200" y="3713928"/>
            <a:ext cx="4582886" cy="2806292"/>
          </a:xfrm>
          <a:prstGeom prst="rect">
            <a:avLst/>
          </a:prstGeom>
          <a:noFill/>
          <a:ln>
            <a:noFill/>
          </a:ln>
        </p:spPr>
      </p:pic>
    </p:spTree>
    <p:extLst>
      <p:ext uri="{BB962C8B-B14F-4D97-AF65-F5344CB8AC3E}">
        <p14:creationId xmlns:p14="http://schemas.microsoft.com/office/powerpoint/2010/main" val="3427441307"/>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kument" ma:contentTypeID="0x0101009A0DED7CA2624141AE322679BAD3AD72" ma:contentTypeVersion="38" ma:contentTypeDescription="Ein neues Dokument erstellen." ma:contentTypeScope="" ma:versionID="a895bebc8e7a5a39383eaddc218034fa">
  <xsd:schema xmlns:xsd="http://www.w3.org/2001/XMLSchema" xmlns:xs="http://www.w3.org/2001/XMLSchema" xmlns:p="http://schemas.microsoft.com/office/2006/metadata/properties" xmlns:ns2="216a3def-e00a-4355-81c0-72dc72a69d0f" xmlns:ns3="45740acd-b1ed-49bd-99ea-3959fe2889a5" targetNamespace="http://schemas.microsoft.com/office/2006/metadata/properties" ma:root="true" ma:fieldsID="34236418c42fc53f68e3e41d772cdef4" ns2:_="" ns3:_="">
    <xsd:import namespace="216a3def-e00a-4355-81c0-72dc72a69d0f"/>
    <xsd:import namespace="45740acd-b1ed-49bd-99ea-3959fe2889a5"/>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AutoKeyPoints" minOccurs="0"/>
                <xsd:element ref="ns2:MediaServiceKeyPoints" minOccurs="0"/>
                <xsd:element ref="ns2:MediaServiceDateTaken" minOccurs="0"/>
                <xsd:element ref="ns2:NotebookType" minOccurs="0"/>
                <xsd:element ref="ns2:FolderType" minOccurs="0"/>
                <xsd:element ref="ns2:CultureName" minOccurs="0"/>
                <xsd:element ref="ns2:AppVersion" minOccurs="0"/>
                <xsd:element ref="ns2:TeamsChannelId" minOccurs="0"/>
                <xsd:element ref="ns2:Owner" minOccurs="0"/>
                <xsd:element ref="ns2:Math_Settings" minOccurs="0"/>
                <xsd:element ref="ns2:DefaultSectionNames" minOccurs="0"/>
                <xsd:element ref="ns2:Templates" minOccurs="0"/>
                <xsd:element ref="ns2:Leaders" minOccurs="0"/>
                <xsd:element ref="ns2:Members" minOccurs="0"/>
                <xsd:element ref="ns2:Member_Groups" minOccurs="0"/>
                <xsd:element ref="ns2:Distribution_Groups" minOccurs="0"/>
                <xsd:element ref="ns2:LMS_Mappings" minOccurs="0"/>
                <xsd:element ref="ns2:Invited_Leaders" minOccurs="0"/>
                <xsd:element ref="ns2:Invited_Members" minOccurs="0"/>
                <xsd:element ref="ns2:Self_Registration_Enabled" minOccurs="0"/>
                <xsd:element ref="ns2:Has_Leaders_Only_SectionGroup" minOccurs="0"/>
                <xsd:element ref="ns2:Is_Collaboration_Space_Locked" minOccurs="0"/>
                <xsd:element ref="ns2:IsNotebookLocked" minOccurs="0"/>
                <xsd:element ref="ns2:Teams_Channel_Section_Location" minOccurs="0"/>
                <xsd:element ref="ns3:SharedWithUsers" minOccurs="0"/>
                <xsd:element ref="ns3:SharedWithDetails" minOccurs="0"/>
                <xsd:element ref="ns2:MediaLengthInSeconds" minOccurs="0"/>
                <xsd:element ref="ns2:lcf76f155ced4ddcb4097134ff3c332f" minOccurs="0"/>
                <xsd:element ref="ns3:TaxCatchAll" minOccurs="0"/>
                <xsd:element ref="ns2:MediaServiceLocation"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16a3def-e00a-4355-81c0-72dc72a69d0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ServiceDateTaken" ma:index="16" nillable="true" ma:displayName="MediaServiceDateTaken" ma:hidden="true" ma:internalName="MediaServiceDateTaken" ma:readOnly="true">
      <xsd:simpleType>
        <xsd:restriction base="dms:Text"/>
      </xsd:simpleType>
    </xsd:element>
    <xsd:element name="NotebookType" ma:index="17" nillable="true" ma:displayName="Notebook Type" ma:internalName="NotebookType">
      <xsd:simpleType>
        <xsd:restriction base="dms:Text"/>
      </xsd:simpleType>
    </xsd:element>
    <xsd:element name="FolderType" ma:index="18" nillable="true" ma:displayName="Folder Type" ma:internalName="FolderType">
      <xsd:simpleType>
        <xsd:restriction base="dms:Text"/>
      </xsd:simpleType>
    </xsd:element>
    <xsd:element name="CultureName" ma:index="19" nillable="true" ma:displayName="Culture Name" ma:internalName="CultureName">
      <xsd:simpleType>
        <xsd:restriction base="dms:Text"/>
      </xsd:simpleType>
    </xsd:element>
    <xsd:element name="AppVersion" ma:index="20" nillable="true" ma:displayName="App Version" ma:internalName="AppVersion">
      <xsd:simpleType>
        <xsd:restriction base="dms:Text"/>
      </xsd:simpleType>
    </xsd:element>
    <xsd:element name="TeamsChannelId" ma:index="21" nillable="true" ma:displayName="Teams Channel Id" ma:internalName="TeamsChannelId">
      <xsd:simpleType>
        <xsd:restriction base="dms:Text"/>
      </xsd:simpleType>
    </xsd:element>
    <xsd:element name="Owner" ma:index="22" nillable="true" ma:displayName="Owner" ma:internalName="Owner">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Math_Settings" ma:index="23" nillable="true" ma:displayName="Math Settings" ma:internalName="Math_Settings">
      <xsd:simpleType>
        <xsd:restriction base="dms:Text"/>
      </xsd:simpleType>
    </xsd:element>
    <xsd:element name="DefaultSectionNames" ma:index="24" nillable="true" ma:displayName="Default Section Names" ma:internalName="DefaultSectionNames">
      <xsd:simpleType>
        <xsd:restriction base="dms:Note">
          <xsd:maxLength value="255"/>
        </xsd:restriction>
      </xsd:simpleType>
    </xsd:element>
    <xsd:element name="Templates" ma:index="25" nillable="true" ma:displayName="Templates" ma:internalName="Templates">
      <xsd:simpleType>
        <xsd:restriction base="dms:Note">
          <xsd:maxLength value="255"/>
        </xsd:restriction>
      </xsd:simpleType>
    </xsd:element>
    <xsd:element name="Leaders" ma:index="26" nillable="true" ma:displayName="Leaders" ma:internalName="Leaders">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Members" ma:index="27" nillable="true" ma:displayName="Members" ma:internalName="Members">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Member_Groups" ma:index="28" nillable="true" ma:displayName="Member Groups" ma:internalName="Member_Groups">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Distribution_Groups" ma:index="29" nillable="true" ma:displayName="Distribution Groups" ma:internalName="Distribution_Groups">
      <xsd:simpleType>
        <xsd:restriction base="dms:Note">
          <xsd:maxLength value="255"/>
        </xsd:restriction>
      </xsd:simpleType>
    </xsd:element>
    <xsd:element name="LMS_Mappings" ma:index="30" nillable="true" ma:displayName="LMS Mappings" ma:internalName="LMS_Mappings">
      <xsd:simpleType>
        <xsd:restriction base="dms:Note">
          <xsd:maxLength value="255"/>
        </xsd:restriction>
      </xsd:simpleType>
    </xsd:element>
    <xsd:element name="Invited_Leaders" ma:index="31" nillable="true" ma:displayName="Invited Leaders" ma:internalName="Invited_Leaders">
      <xsd:simpleType>
        <xsd:restriction base="dms:Note">
          <xsd:maxLength value="255"/>
        </xsd:restriction>
      </xsd:simpleType>
    </xsd:element>
    <xsd:element name="Invited_Members" ma:index="32" nillable="true" ma:displayName="Invited Members" ma:internalName="Invited_Members">
      <xsd:simpleType>
        <xsd:restriction base="dms:Note">
          <xsd:maxLength value="255"/>
        </xsd:restriction>
      </xsd:simpleType>
    </xsd:element>
    <xsd:element name="Self_Registration_Enabled" ma:index="33" nillable="true" ma:displayName="Self Registration Enabled" ma:internalName="Self_Registration_Enabled">
      <xsd:simpleType>
        <xsd:restriction base="dms:Boolean"/>
      </xsd:simpleType>
    </xsd:element>
    <xsd:element name="Has_Leaders_Only_SectionGroup" ma:index="34" nillable="true" ma:displayName="Has Leaders Only SectionGroup" ma:internalName="Has_Leaders_Only_SectionGroup">
      <xsd:simpleType>
        <xsd:restriction base="dms:Boolean"/>
      </xsd:simpleType>
    </xsd:element>
    <xsd:element name="Is_Collaboration_Space_Locked" ma:index="35" nillable="true" ma:displayName="Is Collaboration Space Locked" ma:internalName="Is_Collaboration_Space_Locked">
      <xsd:simpleType>
        <xsd:restriction base="dms:Boolean"/>
      </xsd:simpleType>
    </xsd:element>
    <xsd:element name="IsNotebookLocked" ma:index="36" nillable="true" ma:displayName="Is Notebook Locked" ma:internalName="IsNotebookLocked">
      <xsd:simpleType>
        <xsd:restriction base="dms:Boolean"/>
      </xsd:simpleType>
    </xsd:element>
    <xsd:element name="Teams_Channel_Section_Location" ma:index="37" nillable="true" ma:displayName="Teams Channel Section Location" ma:internalName="Teams_Channel_Section_Location">
      <xsd:simpleType>
        <xsd:restriction base="dms:Text"/>
      </xsd:simpleType>
    </xsd:element>
    <xsd:element name="MediaLengthInSeconds" ma:index="40" nillable="true" ma:displayName="MediaLengthInSeconds" ma:hidden="true" ma:internalName="MediaLengthInSeconds" ma:readOnly="true">
      <xsd:simpleType>
        <xsd:restriction base="dms:Unknown"/>
      </xsd:simpleType>
    </xsd:element>
    <xsd:element name="lcf76f155ced4ddcb4097134ff3c332f" ma:index="42" nillable="true" ma:taxonomy="true" ma:internalName="lcf76f155ced4ddcb4097134ff3c332f" ma:taxonomyFieldName="MediaServiceImageTags" ma:displayName="Bildmarkierungen" ma:readOnly="false" ma:fieldId="{5cf76f15-5ced-4ddc-b409-7134ff3c332f}" ma:taxonomyMulti="true" ma:sspId="2375ea7b-1eef-4e91-915e-32e4cb5a9c34" ma:termSetId="09814cd3-568e-fe90-9814-8d621ff8fb84" ma:anchorId="fba54fb3-c3e1-fe81-a776-ca4b69148c4d" ma:open="true" ma:isKeyword="false">
      <xsd:complexType>
        <xsd:sequence>
          <xsd:element ref="pc:Terms" minOccurs="0" maxOccurs="1"/>
        </xsd:sequence>
      </xsd:complexType>
    </xsd:element>
    <xsd:element name="MediaServiceLocation" ma:index="44" nillable="true" ma:displayName="Location" ma:indexed="true" ma:internalName="MediaServiceLocation" ma:readOnly="true">
      <xsd:simpleType>
        <xsd:restriction base="dms:Text"/>
      </xsd:simpleType>
    </xsd:element>
    <xsd:element name="MediaServiceObjectDetectorVersions" ma:index="45"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45740acd-b1ed-49bd-99ea-3959fe2889a5" elementFormDefault="qualified">
    <xsd:import namespace="http://schemas.microsoft.com/office/2006/documentManagement/types"/>
    <xsd:import namespace="http://schemas.microsoft.com/office/infopath/2007/PartnerControls"/>
    <xsd:element name="SharedWithUsers" ma:index="38" nillable="true" ma:displayName="Freigegeben für"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39" nillable="true" ma:displayName="Freigegeben für - Details" ma:internalName="SharedWithDetails" ma:readOnly="true">
      <xsd:simpleType>
        <xsd:restriction base="dms:Note">
          <xsd:maxLength value="255"/>
        </xsd:restriction>
      </xsd:simpleType>
    </xsd:element>
    <xsd:element name="TaxCatchAll" ma:index="43" nillable="true" ma:displayName="Taxonomy Catch All Column" ma:hidden="true" ma:list="{2f986405-0f68-4c3f-be6a-fffc2ef0ec16}" ma:internalName="TaxCatchAll" ma:showField="CatchAllData" ma:web="45740acd-b1ed-49bd-99ea-3959fe2889a5">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D5AAAD6-B40B-4C81-9B1C-018DCD280E88}">
  <ds:schemaRefs>
    <ds:schemaRef ds:uri="http://schemas.microsoft.com/sharepoint/v3/contenttype/forms"/>
  </ds:schemaRefs>
</ds:datastoreItem>
</file>

<file path=customXml/itemProps2.xml><?xml version="1.0" encoding="utf-8"?>
<ds:datastoreItem xmlns:ds="http://schemas.openxmlformats.org/officeDocument/2006/customXml" ds:itemID="{0A942085-A563-48DF-B9D6-9CF7128C17B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16a3def-e00a-4355-81c0-72dc72a69d0f"/>
    <ds:schemaRef ds:uri="45740acd-b1ed-49bd-99ea-3959fe2889a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0</TotalTime>
  <Words>944</Words>
  <Application>Microsoft Office PowerPoint</Application>
  <PresentationFormat>Widescreen</PresentationFormat>
  <Paragraphs>126</Paragraphs>
  <Slides>17</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17</vt:i4>
      </vt:variant>
    </vt:vector>
  </HeadingPairs>
  <TitlesOfParts>
    <vt:vector size="25" baseType="lpstr">
      <vt:lpstr>-apple-system</vt:lpstr>
      <vt:lpstr>Arial</vt:lpstr>
      <vt:lpstr>Calibri</vt:lpstr>
      <vt:lpstr>Calibri Light</vt:lpstr>
      <vt:lpstr>Source Sans Pro</vt:lpstr>
      <vt:lpstr>Times</vt:lpstr>
      <vt:lpstr>Wingdings</vt:lpstr>
      <vt:lpstr>Office</vt:lpstr>
      <vt:lpstr>Explainble AI (XAI) Benchmarking Platform</vt:lpstr>
      <vt:lpstr>Agenda</vt:lpstr>
      <vt:lpstr>1. Introduction</vt:lpstr>
      <vt:lpstr>Who are we?</vt:lpstr>
      <vt:lpstr>2. Motivation</vt:lpstr>
      <vt:lpstr>What’s the Problem with “Explainable” AI in health care?</vt:lpstr>
      <vt:lpstr>What’s the Problem with “Explainable” AI?</vt:lpstr>
      <vt:lpstr>3. Our Approach</vt:lpstr>
      <vt:lpstr>Scrutinizing XAI w Linear Ground Truth Data </vt:lpstr>
      <vt:lpstr>XAI-Tris: Non-Linear Explanability Benchmarks</vt:lpstr>
      <vt:lpstr>NLP and MRI Benchmarks</vt:lpstr>
      <vt:lpstr>4. Your contribution</vt:lpstr>
      <vt:lpstr>Open-source platform for benchmarking XAI</vt:lpstr>
      <vt:lpstr>5. Project Milestones</vt:lpstr>
      <vt:lpstr>PowerPoint Presentation</vt:lpstr>
      <vt:lpstr>6. Project Logistics</vt:lpstr>
      <vt:lpstr>Administrative stuff</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Explainble AI (XAI) Benchmarking Plattform</dc:title>
  <dc:creator>Artur D</dc:creator>
  <cp:lastModifiedBy>Benedict Edward Clark</cp:lastModifiedBy>
  <cp:revision>4</cp:revision>
  <dcterms:created xsi:type="dcterms:W3CDTF">2023-10-11T18:35:47Z</dcterms:created>
  <dcterms:modified xsi:type="dcterms:W3CDTF">2023-10-18T07:47:18Z</dcterms:modified>
</cp:coreProperties>
</file>